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j-lt"/>
                <a:ea typeface="+mj-ea"/>
                <a:cs typeface="+mj-cs"/>
                <a:sym typeface="Helvetica"/>
              </a:defRPr>
            </a:lvl1pPr>
            <a:lvl2pPr marL="1099038" indent="-464038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2pPr>
            <a:lvl3pPr marL="1734038" indent="-464038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3pPr>
            <a:lvl4pPr marL="2369038" indent="-464038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4pPr>
            <a:lvl5pPr marL="3004038" indent="-464038" algn="ctr">
              <a:spcBef>
                <a:spcPts val="0"/>
              </a:spcBef>
              <a:defRPr sz="3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2387600" y="5975348"/>
            <a:ext cx="19621500" cy="10287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标题文本"/>
          <p:cNvSpPr txBox="1"/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lIns="71436" tIns="71436" rIns="71436" bIns="71436" anchor="b"/>
          <a:lstStyle>
            <a:lvl1pPr defTabSz="584200">
              <a:defRPr sz="1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18" name="正文级别 1…"/>
          <p:cNvSpPr txBox="1"/>
          <p:nvPr>
            <p:ph type="body" sz="quarter" idx="1"/>
          </p:nvPr>
        </p:nvSpPr>
        <p:spPr>
          <a:xfrm>
            <a:off x="4833937" y="7072311"/>
            <a:ext cx="14716127" cy="1589486"/>
          </a:xfrm>
          <a:prstGeom prst="rect">
            <a:avLst/>
          </a:prstGeom>
        </p:spPr>
        <p:txBody>
          <a:bodyPr lIns="71436" tIns="71436" rIns="71436" bIns="71436" anchor="t"/>
          <a:lstStyle>
            <a:lvl1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584200">
              <a:spcBef>
                <a:spcPts val="0"/>
              </a:spcBef>
              <a:buSzTx/>
              <a:buNone/>
              <a:defRPr sz="50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xfrm>
            <a:off x="11952883" y="13019484"/>
            <a:ext cx="460375" cy="4984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7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标题文本"/>
          <p:cNvSpPr txBox="1"/>
          <p:nvPr>
            <p:ph type="title"/>
          </p:nvPr>
        </p:nvSpPr>
        <p:spPr>
          <a:xfrm>
            <a:off x="3548062" y="357186"/>
            <a:ext cx="17287877" cy="3429003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 cap="all" sz="10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6" name="正文级别 1…"/>
          <p:cNvSpPr txBox="1"/>
          <p:nvPr>
            <p:ph type="body" idx="1"/>
          </p:nvPr>
        </p:nvSpPr>
        <p:spPr>
          <a:xfrm>
            <a:off x="3548062" y="3839764"/>
            <a:ext cx="17287877" cy="8858252"/>
          </a:xfrm>
          <a:prstGeom prst="rect">
            <a:avLst/>
          </a:prstGeom>
        </p:spPr>
        <p:txBody>
          <a:bodyPr lIns="71436" tIns="71436" rIns="71436" bIns="71436"/>
          <a:lstStyle>
            <a:lvl1pPr marL="7244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245152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765851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286551" indent="-724452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807251" indent="-724451" defTabSz="584200">
              <a:lnSpc>
                <a:spcPct val="120000"/>
              </a:lnSpc>
              <a:spcBef>
                <a:spcPts val="4600"/>
              </a:spcBef>
              <a:buSzPct val="82000"/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11952883" y="13037343"/>
            <a:ext cx="460375" cy="498475"/>
          </a:xfrm>
          <a:prstGeom prst="rect">
            <a:avLst/>
          </a:prstGeom>
        </p:spPr>
        <p:txBody>
          <a:bodyPr lIns="71436" tIns="71436" rIns="71436" bIns="71436"/>
          <a:lstStyle>
            <a:lvl1pPr defTabSz="58420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hyperlink" Target="mailto:yuanzhijia@yidengxuetang.com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Relationship Id="rId3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Relationship Id="rId3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Relationship Id="rId3" Type="http://schemas.openxmlformats.org/officeDocument/2006/relationships/image" Target="../media/image5.png"/><Relationship Id="rId4" Type="http://schemas.openxmlformats.org/officeDocument/2006/relationships/hyperlink" Target="http://www.w3cplus.com/css3/create-css-grid-system-with-css-variables.html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7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g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gif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etbootstrap.com/css/#grid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drafts.csswg.org/css-flexbox" TargetMode="External"/><Relationship Id="rId4" Type="http://schemas.openxmlformats.org/officeDocument/2006/relationships/hyperlink" Target="https://drafts.csswg.org/css-grid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getbootstrap.com/css/#grid" TargetMode="External"/><Relationship Id="rId3" Type="http://schemas.openxmlformats.org/officeDocument/2006/relationships/image" Target="../media/image29.tif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tif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tif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tif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tif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tif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hyperlink" Target="https://www.w3.org/TR/css-grid-1" TargetMode="External"/><Relationship Id="rId4" Type="http://schemas.openxmlformats.org/officeDocument/2006/relationships/hyperlink" Target="https://www.w3.org/TR/css-align-3" TargetMode="External"/><Relationship Id="rId5" Type="http://schemas.openxmlformats.org/officeDocument/2006/relationships/hyperlink" Target="https://www.w3.org/TR/css-flexbox-1" TargetMode="External"/><Relationship Id="rId6" Type="http://schemas.openxmlformats.org/officeDocument/2006/relationships/hyperlink" Target="http://www.w3cplus.com/blog/tags/157.html" TargetMode="External"/><Relationship Id="rId7" Type="http://schemas.openxmlformats.org/officeDocument/2006/relationships/hyperlink" Target="http://www.w3cplus.com/blog/tags/355.html" TargetMode="External"/><Relationship Id="rId8" Type="http://schemas.openxmlformats.org/officeDocument/2006/relationships/hyperlink" Target="http://codepen.io/collection/XmZoNW" TargetMode="External"/><Relationship Id="rId9" Type="http://schemas.openxmlformats.org/officeDocument/2006/relationships/hyperlink" Target="https://github.com/airen/grid-layout" TargetMode="Externa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44z58PICNBy_1024.jpg" descr="44z58PICNBy_1024.jpg"/>
          <p:cNvPicPr>
            <a:picLocks noChangeAspect="1"/>
          </p:cNvPicPr>
          <p:nvPr/>
        </p:nvPicPr>
        <p:blipFill>
          <a:blip r:embed="rId2">
            <a:extLst/>
          </a:blip>
          <a:srcRect l="12514" t="0" r="12514" b="0"/>
          <a:stretch>
            <a:fillRect/>
          </a:stretch>
        </p:blipFill>
        <p:spPr>
          <a:xfrm>
            <a:off x="-242254" y="-3019841"/>
            <a:ext cx="25024227" cy="1877565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4526367" y="6018855"/>
            <a:ext cx="15486985" cy="19490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48" name="Shape 148"/>
          <p:cNvSpPr txBox="1"/>
          <p:nvPr/>
        </p:nvSpPr>
        <p:spPr>
          <a:xfrm>
            <a:off x="4228127" y="4004145"/>
            <a:ext cx="15857093" cy="1920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defTabSz="584200">
              <a:defRPr sz="14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Layout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4382370" y="6489700"/>
            <a:ext cx="1554861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2017-04-08  </a:t>
            </a:r>
            <a:r>
              <a:t> </a:t>
            </a: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yuanzhijia@yidengxuetang.com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220"/>
          <p:cNvGrpSpPr/>
          <p:nvPr/>
        </p:nvGrpSpPr>
        <p:grpSpPr>
          <a:xfrm>
            <a:off x="3236697" y="432984"/>
            <a:ext cx="19008041" cy="11816668"/>
            <a:chOff x="0" y="0"/>
            <a:chExt cx="19008039" cy="11816667"/>
          </a:xfrm>
        </p:grpSpPr>
        <p:pic>
          <p:nvPicPr>
            <p:cNvPr id="193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18754041" cy="1148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4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008041" cy="11816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" name="Shape 221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97" name="Shape 222"/>
          <p:cNvSpPr txBox="1"/>
          <p:nvPr/>
        </p:nvSpPr>
        <p:spPr>
          <a:xfrm>
            <a:off x="13548567" y="12680127"/>
            <a:ext cx="101955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http://codepen.io/airen/full/rMEggR/</a:t>
            </a:r>
          </a:p>
        </p:txBody>
      </p:sp>
      <p:sp>
        <p:nvSpPr>
          <p:cNvPr id="198" name="Shape 223"/>
          <p:cNvSpPr txBox="1"/>
          <p:nvPr/>
        </p:nvSpPr>
        <p:spPr>
          <a:xfrm>
            <a:off x="2535282" y="702200"/>
            <a:ext cx="19015774" cy="1089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padding-right: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padding-left: $gutter;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@for $i from 1 through 12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&amp;.m--#{$i} {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    width: (80 * $i + 20 * ($i - 1)) * 1px;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65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  <p:bldP build="whole" bldLvl="1" animBg="1" rev="0" advAuto="0" spid="19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25"/>
          <p:cNvSpPr txBox="1"/>
          <p:nvPr/>
        </p:nvSpPr>
        <p:spPr>
          <a:xfrm>
            <a:off x="6956112" y="261678"/>
            <a:ext cx="10471775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计算公式</a:t>
            </a:r>
          </a:p>
        </p:txBody>
      </p:sp>
      <p:sp>
        <p:nvSpPr>
          <p:cNvPr id="201" name="Shape 226"/>
          <p:cNvSpPr/>
          <p:nvPr/>
        </p:nvSpPr>
        <p:spPr>
          <a:xfrm>
            <a:off x="7009634" y="2182"/>
            <a:ext cx="10193502" cy="1723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07" name="Group 233"/>
          <p:cNvGrpSpPr/>
          <p:nvPr/>
        </p:nvGrpSpPr>
        <p:grpSpPr>
          <a:xfrm>
            <a:off x="5164898" y="3128730"/>
            <a:ext cx="15013353" cy="9683569"/>
            <a:chOff x="0" y="0"/>
            <a:chExt cx="15013351" cy="9683567"/>
          </a:xfrm>
        </p:grpSpPr>
        <p:pic>
          <p:nvPicPr>
            <p:cNvPr id="202" name="image14.png" descr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15013353" cy="9683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29"/>
            <p:cNvSpPr txBox="1"/>
            <p:nvPr/>
          </p:nvSpPr>
          <p:spPr>
            <a:xfrm>
              <a:off x="5418785" y="683579"/>
              <a:ext cx="4610101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流体网格计算</a:t>
              </a:r>
            </a:p>
          </p:txBody>
        </p:sp>
        <p:sp>
          <p:nvSpPr>
            <p:cNvPr id="204" name="Shape 230"/>
            <p:cNvSpPr txBox="1"/>
            <p:nvPr/>
          </p:nvSpPr>
          <p:spPr>
            <a:xfrm>
              <a:off x="1104621" y="2035504"/>
              <a:ext cx="13479688" cy="755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defRPr sz="51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scw = (100% – (m * (mc – 1))) / mc</a:t>
              </a:r>
            </a:p>
          </p:txBody>
        </p:sp>
        <p:sp>
          <p:nvSpPr>
            <p:cNvPr id="205" name="Shape 231"/>
            <p:cNvSpPr txBox="1"/>
            <p:nvPr/>
          </p:nvSpPr>
          <p:spPr>
            <a:xfrm>
              <a:off x="1189130" y="3182423"/>
              <a:ext cx="11710100" cy="806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cw = (scw * cs) + (m * (cs – 1))</a:t>
              </a:r>
            </a:p>
          </p:txBody>
        </p:sp>
        <p:sp>
          <p:nvSpPr>
            <p:cNvPr id="206" name="Shape 232"/>
            <p:cNvSpPr txBox="1"/>
            <p:nvPr/>
          </p:nvSpPr>
          <p:spPr>
            <a:xfrm>
              <a:off x="1166873" y="4380143"/>
              <a:ext cx="9468613" cy="5022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m：指的是列间距(1.6%)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210" name="Group 237"/>
          <p:cNvGrpSpPr/>
          <p:nvPr/>
        </p:nvGrpSpPr>
        <p:grpSpPr>
          <a:xfrm>
            <a:off x="7032176" y="3318963"/>
            <a:ext cx="10148421" cy="3886204"/>
            <a:chOff x="0" y="-1"/>
            <a:chExt cx="10148420" cy="3886202"/>
          </a:xfrm>
        </p:grpSpPr>
        <p:pic>
          <p:nvPicPr>
            <p:cNvPr id="208" name="image11.png" descr="image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2"/>
              <a:ext cx="10148421" cy="3886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Shape 236"/>
            <p:cNvSpPr txBox="1"/>
            <p:nvPr/>
          </p:nvSpPr>
          <p:spPr>
            <a:xfrm>
              <a:off x="437261" y="622299"/>
              <a:ext cx="6932296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100%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1.6%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211" name="Shape 238"/>
          <p:cNvSpPr txBox="1"/>
          <p:nvPr/>
        </p:nvSpPr>
        <p:spPr>
          <a:xfrm>
            <a:off x="7044479" y="7736238"/>
            <a:ext cx="12497588" cy="348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(100% - (1.6%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6.86666666667%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214" name="Group 242"/>
          <p:cNvGrpSpPr/>
          <p:nvPr/>
        </p:nvGrpSpPr>
        <p:grpSpPr>
          <a:xfrm>
            <a:off x="621498" y="1865710"/>
            <a:ext cx="22937806" cy="11485850"/>
            <a:chOff x="0" y="0"/>
            <a:chExt cx="22937804" cy="11485848"/>
          </a:xfrm>
        </p:grpSpPr>
        <p:pic>
          <p:nvPicPr>
            <p:cNvPr id="212" name="image15.png" descr="image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2937806" cy="11485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3" name="Shape 241"/>
            <p:cNvSpPr txBox="1"/>
            <p:nvPr/>
          </p:nvSpPr>
          <p:spPr>
            <a:xfrm>
              <a:off x="384812" y="1389632"/>
              <a:ext cx="22534165" cy="810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 =&gt; cw = (scw * cs) + (m * (cs – 1)) = 6.86667% * 1 + 1.6% * (1 - 1) = 6.86667%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2 =&gt; cw = (scw * cs) + (m * (cs – 1)) = 6.86667% * 2 + 1.6% * (2 - 1) =  15.33333%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3 =&gt; cw = (scw * cs) + (m * (cs – 1)) = 6.86667% * 3 + 1.6% * (3 - 1) = 23.8%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4 =&gt; cw = (scw * cs) + (m * (cs – 1)) = 6.86667% * 4 + 1.6% * (4 - 1) = 32.26667%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5 =&gt; cw = (scw * cs) + (m * (cs – 1)) = 6.86667% * 5 + 1.6% * (5 - 1) = 40.73333%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6 =&gt; cw = (scw * cs) + (m * (cs – 1)) = 6.86667% * 6 + 1.6% * (6 - 1) = 49.2%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7 =&gt; cw = (scw * cs) + (m * (cs – 1)) = 6.86667% * 7 + 1.6% * (7 - 1) = 57.66667%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8 =&gt; cw = (scw * cs) + (m * (cs – 1)) = 6.86667% * 8 + 1.6% * (8 - 1) = 66.13333%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9 =&gt; cw = (scw * cs) + (m * (cs – 1)) = 6.86667% * 9 + 1.6% * (9 - 1) = 74.6%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10 =&gt; cw = (scw * cs) + (m * (cs – 1)) = 6.86667% * 10 + 1.6% * (10 - 1) = 83.06667%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11 =&gt; cw = (scw * cs) + (m * (cs – 1)) = 6.86667% * 11 + 1.6% * (11 - 1) = 91.53333%</a:t>
              </a:r>
            </a:p>
            <a:p>
              <a:pPr algn="l">
                <a:defRPr sz="36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 = 12 =&gt; cw = (scw * cs) + (m * (cs – 1)) = 6.86667% * 12 + 1.6% * (12 - 1) = 100%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2" dur="500" fill="hold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xit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6" dur="500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4"/>
      <p:bldP build="whole" bldLvl="1" animBg="1" rev="0" advAuto="0" spid="211" grpId="5"/>
      <p:bldP build="whole" bldLvl="1" animBg="1" rev="0" advAuto="0" spid="214" grpId="6"/>
      <p:bldP build="whole" bldLvl="1" animBg="1" rev="0" advAuto="0" spid="207" grpId="1"/>
      <p:bldP build="whole" bldLvl="1" animBg="1" rev="0" advAuto="0" spid="211" grpId="3"/>
      <p:bldP build="whole" bldLvl="1" animBg="1" rev="0" advAuto="0" spid="210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46"/>
          <p:cNvGrpSpPr/>
          <p:nvPr/>
        </p:nvGrpSpPr>
        <p:grpSpPr>
          <a:xfrm>
            <a:off x="2796933" y="422545"/>
            <a:ext cx="19008042" cy="11816668"/>
            <a:chOff x="0" y="0"/>
            <a:chExt cx="19008041" cy="11816666"/>
          </a:xfrm>
        </p:grpSpPr>
        <p:pic>
          <p:nvPicPr>
            <p:cNvPr id="216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899"/>
              <a:ext cx="18754042" cy="1148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7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9008042" cy="11816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9" name="Shape 247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20" name="Shape 248"/>
          <p:cNvSpPr txBox="1"/>
          <p:nvPr/>
        </p:nvSpPr>
        <p:spPr>
          <a:xfrm>
            <a:off x="13513008" y="12680127"/>
            <a:ext cx="10266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http://codepen.io/airen/full/dpBBYX/</a:t>
            </a:r>
          </a:p>
        </p:txBody>
      </p:sp>
      <p:sp>
        <p:nvSpPr>
          <p:cNvPr id="221" name="Shape 249"/>
          <p:cNvSpPr txBox="1"/>
          <p:nvPr/>
        </p:nvSpPr>
        <p:spPr>
          <a:xfrm>
            <a:off x="508450" y="1552503"/>
            <a:ext cx="23585006" cy="9556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[class*="m--"]{ 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&amp;:not(:first-child){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margin-left: $gutter;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@for $i from 1 through 12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&amp;.m--#{$i} {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  width: (6.86666666667 / 100 * $i + 1.6 / 100 * ($i - 1)) * 100%;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  }</a:t>
            </a:r>
          </a:p>
          <a:p>
            <a:pPr algn="l">
              <a:defRPr sz="5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2"/>
      <p:bldP build="whole" bldLvl="1" animBg="1" rev="0" advAuto="0" spid="2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51"/>
          <p:cNvSpPr txBox="1"/>
          <p:nvPr/>
        </p:nvSpPr>
        <p:spPr>
          <a:xfrm>
            <a:off x="5779773" y="300299"/>
            <a:ext cx="13140612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CSS变量创建Grid</a:t>
            </a:r>
          </a:p>
        </p:txBody>
      </p:sp>
      <p:sp>
        <p:nvSpPr>
          <p:cNvPr id="224" name="Shape 252"/>
          <p:cNvSpPr/>
          <p:nvPr/>
        </p:nvSpPr>
        <p:spPr>
          <a:xfrm>
            <a:off x="5979303" y="2182"/>
            <a:ext cx="12741551" cy="22521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27" name="Group 256"/>
          <p:cNvGrpSpPr/>
          <p:nvPr/>
        </p:nvGrpSpPr>
        <p:grpSpPr>
          <a:xfrm>
            <a:off x="6575652" y="3386961"/>
            <a:ext cx="10406489" cy="7681854"/>
            <a:chOff x="0" y="0"/>
            <a:chExt cx="10406488" cy="7681852"/>
          </a:xfrm>
        </p:grpSpPr>
        <p:pic>
          <p:nvPicPr>
            <p:cNvPr id="225" name="image16.png" descr="image16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406489" cy="7681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Shape 255"/>
            <p:cNvSpPr txBox="1"/>
            <p:nvPr/>
          </p:nvSpPr>
          <p:spPr>
            <a:xfrm>
              <a:off x="580267" y="577025"/>
              <a:ext cx="9452713" cy="6527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:root{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--color: #0C3934;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--bg: #F8EBEE;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/* Grid 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--gutter: 10px; /*列间距*/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--columns: 12; /*列数*/</a:t>
              </a:r>
            </a:p>
            <a:p>
              <a:pPr algn="l">
                <a:defRPr sz="44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grpSp>
        <p:nvGrpSpPr>
          <p:cNvPr id="230" name="Group 260"/>
          <p:cNvGrpSpPr/>
          <p:nvPr/>
        </p:nvGrpSpPr>
        <p:grpSpPr>
          <a:xfrm>
            <a:off x="4478215" y="1948001"/>
            <a:ext cx="14601363" cy="10767595"/>
            <a:chOff x="0" y="0"/>
            <a:chExt cx="14601361" cy="10767593"/>
          </a:xfrm>
        </p:grpSpPr>
        <p:pic>
          <p:nvPicPr>
            <p:cNvPr id="228" name="image17.png" descr="image1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4601362" cy="107675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9" name="Shape 259"/>
            <p:cNvSpPr txBox="1"/>
            <p:nvPr/>
          </p:nvSpPr>
          <p:spPr>
            <a:xfrm>
              <a:off x="369647" y="382210"/>
              <a:ext cx="13529121" cy="1033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.container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max-width: 1140px;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3em auto;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padding: var(--gutter);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.row{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display: flex;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flex-wrap: wrap;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margin: 0 calc(var(--gutter) - ( var(--gutter) * 2) ) 20px;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[class*="m--"]{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padding-right: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padding-left: calc(var(--gutter));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flex-basis: calc((100% / var(--columns)) * var(--column-width)); 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@for $i from 1 through 12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&amp;.m--#{$i} {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    --column-width: $i;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}</a:t>
              </a:r>
            </a:p>
            <a:p>
              <a:pPr algn="l">
                <a:defRPr sz="26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30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64"/>
          <p:cNvGrpSpPr/>
          <p:nvPr/>
        </p:nvGrpSpPr>
        <p:grpSpPr>
          <a:xfrm>
            <a:off x="2796933" y="422545"/>
            <a:ext cx="19008042" cy="11816668"/>
            <a:chOff x="0" y="0"/>
            <a:chExt cx="19008041" cy="11816666"/>
          </a:xfrm>
        </p:grpSpPr>
        <p:pic>
          <p:nvPicPr>
            <p:cNvPr id="232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899"/>
              <a:ext cx="18754042" cy="114864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3" name="image13.png" descr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9008042" cy="11816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5" name="Shape 265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36" name="Shape 266"/>
          <p:cNvSpPr txBox="1"/>
          <p:nvPr/>
        </p:nvSpPr>
        <p:spPr>
          <a:xfrm>
            <a:off x="16391626" y="12845227"/>
            <a:ext cx="791304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http://codepen.io/airen/full/jMjvON/</a:t>
            </a:r>
          </a:p>
        </p:txBody>
      </p:sp>
      <p:sp>
        <p:nvSpPr>
          <p:cNvPr id="237" name="Shape 267"/>
          <p:cNvSpPr txBox="1"/>
          <p:nvPr/>
        </p:nvSpPr>
        <p:spPr>
          <a:xfrm>
            <a:off x="37021" y="12848402"/>
            <a:ext cx="16185529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冬青黑体简体中文 W3"/>
                <a:ea typeface="冬青黑体简体中文 W3"/>
                <a:cs typeface="冬青黑体简体中文 W3"/>
                <a:sym typeface="冬青黑体简体中文 W3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http://www.w3cplus.com/css3/create-css-grid-system-with-css-variables.html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69"/>
          <p:cNvSpPr txBox="1"/>
          <p:nvPr/>
        </p:nvSpPr>
        <p:spPr>
          <a:xfrm>
            <a:off x="6405926" y="313171"/>
            <a:ext cx="11572148" cy="132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9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Frameworks</a:t>
            </a:r>
          </a:p>
        </p:txBody>
      </p:sp>
      <p:sp>
        <p:nvSpPr>
          <p:cNvPr id="240" name="Shape 270"/>
          <p:cNvSpPr/>
          <p:nvPr/>
        </p:nvSpPr>
        <p:spPr>
          <a:xfrm>
            <a:off x="6644999" y="2182"/>
            <a:ext cx="10862548" cy="1741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1" name="Shape 271"/>
          <p:cNvSpPr txBox="1"/>
          <p:nvPr/>
        </p:nvSpPr>
        <p:spPr>
          <a:xfrm>
            <a:off x="1205573" y="3872677"/>
            <a:ext cx="10130499" cy="755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Susy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960gs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BootStrap Grid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Zen Grids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…</a:t>
            </a:r>
          </a:p>
        </p:txBody>
      </p:sp>
      <p:pic>
        <p:nvPicPr>
          <p:cNvPr id="24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96149" y="3209020"/>
            <a:ext cx="12273968" cy="888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74"/>
          <p:cNvSpPr/>
          <p:nvPr/>
        </p:nvSpPr>
        <p:spPr>
          <a:xfrm>
            <a:off x="9279" y="4942482"/>
            <a:ext cx="254086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45" name="Shape 275"/>
          <p:cNvSpPr txBox="1"/>
          <p:nvPr/>
        </p:nvSpPr>
        <p:spPr>
          <a:xfrm>
            <a:off x="610583" y="5537200"/>
            <a:ext cx="22545041" cy="264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Layout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77"/>
          <p:cNvSpPr txBox="1"/>
          <p:nvPr/>
        </p:nvSpPr>
        <p:spPr>
          <a:xfrm>
            <a:off x="5398660" y="278039"/>
            <a:ext cx="14671291" cy="1193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6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Layout 发展过程</a:t>
            </a:r>
          </a:p>
        </p:txBody>
      </p:sp>
      <p:sp>
        <p:nvSpPr>
          <p:cNvPr id="248" name="Shape 278"/>
          <p:cNvSpPr/>
          <p:nvPr/>
        </p:nvSpPr>
        <p:spPr>
          <a:xfrm>
            <a:off x="5629101" y="2182"/>
            <a:ext cx="14210409" cy="182767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249" name="Shape 279"/>
          <p:cNvSpPr txBox="1"/>
          <p:nvPr/>
        </p:nvSpPr>
        <p:spPr>
          <a:xfrm>
            <a:off x="1124370" y="4221269"/>
            <a:ext cx="18506439" cy="115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2010年由微软提出，最早在IE10实施</a:t>
            </a:r>
          </a:p>
        </p:txBody>
      </p:sp>
      <p:sp>
        <p:nvSpPr>
          <p:cNvPr id="250" name="Shape 280"/>
          <p:cNvSpPr txBox="1"/>
          <p:nvPr/>
        </p:nvSpPr>
        <p:spPr>
          <a:xfrm>
            <a:off x="1124370" y="5872269"/>
            <a:ext cx="12436347" cy="115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2011年4月首次公开草案</a:t>
            </a:r>
          </a:p>
        </p:txBody>
      </p:sp>
      <p:sp>
        <p:nvSpPr>
          <p:cNvPr id="251" name="Shape 281"/>
          <p:cNvSpPr txBox="1"/>
          <p:nvPr/>
        </p:nvSpPr>
        <p:spPr>
          <a:xfrm>
            <a:off x="1124371" y="7396268"/>
            <a:ext cx="14556078" cy="115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2015年3月2日Chrome支持</a:t>
            </a:r>
          </a:p>
        </p:txBody>
      </p:sp>
      <p:sp>
        <p:nvSpPr>
          <p:cNvPr id="252" name="Shape 282"/>
          <p:cNvSpPr txBox="1"/>
          <p:nvPr/>
        </p:nvSpPr>
        <p:spPr>
          <a:xfrm>
            <a:off x="1124370" y="9047268"/>
            <a:ext cx="17756479" cy="115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2016年9月29日成为W3C候选标准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4"/>
      <p:bldP build="whole" bldLvl="1" animBg="1" rev="0" advAuto="0" spid="251" grpId="3"/>
      <p:bldP build="whole" bldLvl="1" animBg="1" rev="0" advAuto="0" spid="249" grpId="1"/>
      <p:bldP build="whole" bldLvl="1" animBg="1" rev="0" advAuto="0" spid="25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84"/>
          <p:cNvSpPr/>
          <p:nvPr/>
        </p:nvSpPr>
        <p:spPr>
          <a:xfrm>
            <a:off x="21980" y="4942482"/>
            <a:ext cx="282562" cy="308094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255" name="Shape 285"/>
          <p:cNvSpPr txBox="1"/>
          <p:nvPr/>
        </p:nvSpPr>
        <p:spPr>
          <a:xfrm>
            <a:off x="525510" y="5479653"/>
            <a:ext cx="8863966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5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术语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87"/>
          <p:cNvSpPr txBox="1"/>
          <p:nvPr/>
        </p:nvSpPr>
        <p:spPr>
          <a:xfrm>
            <a:off x="7303397" y="367444"/>
            <a:ext cx="9255001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网格容器和网格项目</a:t>
            </a:r>
          </a:p>
        </p:txBody>
      </p:sp>
      <p:sp>
        <p:nvSpPr>
          <p:cNvPr id="258" name="Shape 288"/>
          <p:cNvSpPr/>
          <p:nvPr/>
        </p:nvSpPr>
        <p:spPr>
          <a:xfrm>
            <a:off x="7237694" y="2181"/>
            <a:ext cx="9386407" cy="17606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261" name="Group 292"/>
          <p:cNvGrpSpPr/>
          <p:nvPr/>
        </p:nvGrpSpPr>
        <p:grpSpPr>
          <a:xfrm>
            <a:off x="420664" y="5307902"/>
            <a:ext cx="15236560" cy="7698079"/>
            <a:chOff x="0" y="-1"/>
            <a:chExt cx="15236558" cy="7698078"/>
          </a:xfrm>
        </p:grpSpPr>
        <p:sp>
          <p:nvSpPr>
            <p:cNvPr id="259" name="Shape 289"/>
            <p:cNvSpPr txBox="1"/>
            <p:nvPr/>
          </p:nvSpPr>
          <p:spPr>
            <a:xfrm>
              <a:off x="288658" y="1172227"/>
              <a:ext cx="14947901" cy="5791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&lt;div class="container"&gt;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item-1"&gt;&lt;/div&gt;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item-2"&gt;&lt;/div&gt;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&lt;div class="item item-3"&gt;&lt;/div&gt;</a:t>
              </a:r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&lt;/div&gt;</a:t>
              </a:r>
            </a:p>
          </p:txBody>
        </p:sp>
        <p:pic>
          <p:nvPicPr>
            <p:cNvPr id="260" name="image18.png" descr="image18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15137953" cy="76980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 297"/>
          <p:cNvGrpSpPr/>
          <p:nvPr/>
        </p:nvGrpSpPr>
        <p:grpSpPr>
          <a:xfrm>
            <a:off x="10292099" y="2483909"/>
            <a:ext cx="11696568" cy="3915143"/>
            <a:chOff x="-2" y="0"/>
            <a:chExt cx="11696567" cy="3915142"/>
          </a:xfrm>
        </p:grpSpPr>
        <p:grpSp>
          <p:nvGrpSpPr>
            <p:cNvPr id="264" name="Group 295"/>
            <p:cNvGrpSpPr/>
            <p:nvPr/>
          </p:nvGrpSpPr>
          <p:grpSpPr>
            <a:xfrm>
              <a:off x="-3" y="-1"/>
              <a:ext cx="11441445" cy="3915143"/>
              <a:chOff x="-1" y="0"/>
              <a:chExt cx="11441443" cy="3915142"/>
            </a:xfrm>
          </p:grpSpPr>
          <p:sp>
            <p:nvSpPr>
              <p:cNvPr id="262" name="Shape 294"/>
              <p:cNvSpPr txBox="1"/>
              <p:nvPr/>
            </p:nvSpPr>
            <p:spPr>
              <a:xfrm>
                <a:off x="57077" y="1688307"/>
                <a:ext cx="11327215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pPr/>
                <a:r>
                  <a:t>a</a:t>
                </a:r>
              </a:p>
            </p:txBody>
          </p:sp>
          <p:pic>
            <p:nvPicPr>
              <p:cNvPr id="263" name="image19.png" descr="image19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2" y="0"/>
                <a:ext cx="11441445" cy="391514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65" name="Shape 296"/>
            <p:cNvSpPr txBox="1"/>
            <p:nvPr/>
          </p:nvSpPr>
          <p:spPr>
            <a:xfrm>
              <a:off x="15623" y="699949"/>
              <a:ext cx="11680943" cy="86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>
                  <a:solidFill>
                    <a:schemeClr val="accent5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display: grid | inline-grid</a:t>
              </a:r>
            </a:p>
          </p:txBody>
        </p:sp>
      </p:grpSp>
      <p:pic>
        <p:nvPicPr>
          <p:cNvPr id="267" name="image20.png" descr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760" y="6352695"/>
            <a:ext cx="10497767" cy="1435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21.png" descr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28704" y="7744115"/>
            <a:ext cx="13799019" cy="3593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1" name="Group 305"/>
          <p:cNvGrpSpPr/>
          <p:nvPr/>
        </p:nvGrpSpPr>
        <p:grpSpPr>
          <a:xfrm>
            <a:off x="15326155" y="7144954"/>
            <a:ext cx="6573403" cy="2566015"/>
            <a:chOff x="0" y="0"/>
            <a:chExt cx="6573402" cy="2566013"/>
          </a:xfrm>
        </p:grpSpPr>
        <p:pic>
          <p:nvPicPr>
            <p:cNvPr id="269" name="image22.png" descr="image22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6573403" cy="25660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0" name="Shape 304"/>
            <p:cNvSpPr txBox="1"/>
            <p:nvPr/>
          </p:nvSpPr>
          <p:spPr>
            <a:xfrm>
              <a:off x="2326946" y="463643"/>
              <a:ext cx="3655388" cy="984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900">
                  <a:solidFill>
                    <a:srgbClr val="70BF41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网格项目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71" grpId="4"/>
      <p:bldP build="whole" bldLvl="1" animBg="1" rev="0" advAuto="0" spid="268" grpId="3"/>
      <p:bldP build="whole" bldLvl="1" animBg="1" rev="0" advAuto="0" spid="26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73"/>
          <p:cNvSpPr/>
          <p:nvPr/>
        </p:nvSpPr>
        <p:spPr>
          <a:xfrm>
            <a:off x="-79621" y="4942482"/>
            <a:ext cx="368729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52" name="Shape 174"/>
          <p:cNvSpPr txBox="1"/>
          <p:nvPr/>
        </p:nvSpPr>
        <p:spPr>
          <a:xfrm>
            <a:off x="633373" y="5664200"/>
            <a:ext cx="17675353" cy="238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古老的table布局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307"/>
          <p:cNvSpPr txBox="1"/>
          <p:nvPr/>
        </p:nvSpPr>
        <p:spPr>
          <a:xfrm>
            <a:off x="9752107" y="155222"/>
            <a:ext cx="3430252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网格线</a:t>
            </a:r>
          </a:p>
        </p:txBody>
      </p:sp>
      <p:sp>
        <p:nvSpPr>
          <p:cNvPr id="274" name="Shape 308"/>
          <p:cNvSpPr/>
          <p:nvPr/>
        </p:nvSpPr>
        <p:spPr>
          <a:xfrm>
            <a:off x="9752107" y="2182"/>
            <a:ext cx="3430252" cy="19475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7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744" y="2373595"/>
            <a:ext cx="18670750" cy="645181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310"/>
          <p:cNvSpPr/>
          <p:nvPr/>
        </p:nvSpPr>
        <p:spPr>
          <a:xfrm flipV="1">
            <a:off x="4898024" y="3484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Shape 311"/>
          <p:cNvSpPr/>
          <p:nvPr/>
        </p:nvSpPr>
        <p:spPr>
          <a:xfrm flipV="1">
            <a:off x="12810124" y="3484122"/>
            <a:ext cx="2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8" name="Shape 312"/>
          <p:cNvSpPr/>
          <p:nvPr/>
        </p:nvSpPr>
        <p:spPr>
          <a:xfrm flipV="1">
            <a:off x="18055223" y="3484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9" name="Shape 313"/>
          <p:cNvSpPr/>
          <p:nvPr/>
        </p:nvSpPr>
        <p:spPr>
          <a:xfrm flipV="1">
            <a:off x="20671423" y="3611122"/>
            <a:ext cx="1" cy="5212214"/>
          </a:xfrm>
          <a:prstGeom prst="line">
            <a:avLst/>
          </a:prstGeom>
          <a:ln w="203200">
            <a:solidFill>
              <a:srgbClr val="EC5C57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Shape 314"/>
          <p:cNvSpPr/>
          <p:nvPr/>
        </p:nvSpPr>
        <p:spPr>
          <a:xfrm>
            <a:off x="4529827" y="4084131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1" name="Shape 315"/>
          <p:cNvSpPr/>
          <p:nvPr/>
        </p:nvSpPr>
        <p:spPr>
          <a:xfrm>
            <a:off x="4529827" y="6751132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2" name="Shape 316"/>
          <p:cNvSpPr/>
          <p:nvPr/>
        </p:nvSpPr>
        <p:spPr>
          <a:xfrm>
            <a:off x="4491727" y="8059232"/>
            <a:ext cx="16814596" cy="1"/>
          </a:xfrm>
          <a:prstGeom prst="line">
            <a:avLst/>
          </a:prstGeom>
          <a:ln w="114300">
            <a:solidFill>
              <a:srgbClr val="70BF41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Shape 317"/>
          <p:cNvSpPr/>
          <p:nvPr/>
        </p:nvSpPr>
        <p:spPr>
          <a:xfrm>
            <a:off x="8553" y="10627500"/>
            <a:ext cx="24358604" cy="3083894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84" name="Shape 318"/>
          <p:cNvSpPr txBox="1"/>
          <p:nvPr/>
        </p:nvSpPr>
        <p:spPr>
          <a:xfrm>
            <a:off x="4352880" y="11197896"/>
            <a:ext cx="18176470" cy="194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grid-template-columns: 300px 200px 100px;</a:t>
            </a:r>
          </a:p>
          <a:p>
            <a:pPr algn="l">
              <a:defRPr sz="5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grid-template-rows: 100px 50px;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499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99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499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98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499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97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499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499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99"/>
                            </p:stCondLst>
                            <p:childTnLst>
                              <p:par>
                                <p:cTn id="26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499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98"/>
                            </p:stCondLst>
                            <p:childTnLst>
                              <p:par>
                                <p:cTn id="30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499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5"/>
      <p:bldP build="whole" bldLvl="1" animBg="1" rev="0" advAuto="0" spid="282" grpId="7"/>
      <p:bldP build="whole" bldLvl="1" animBg="1" rev="0" advAuto="0" spid="278" grpId="3"/>
      <p:bldP build="whole" bldLvl="1" animBg="1" rev="0" advAuto="0" spid="279" grpId="4"/>
      <p:bldP build="whole" bldLvl="1" animBg="1" rev="0" advAuto="0" spid="281" grpId="6"/>
      <p:bldP build="whole" bldLvl="1" animBg="1" rev="0" advAuto="0" spid="276" grpId="1"/>
      <p:bldP build="whole" bldLvl="1" animBg="1" rev="0" advAuto="0" spid="27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320"/>
          <p:cNvSpPr txBox="1"/>
          <p:nvPr/>
        </p:nvSpPr>
        <p:spPr>
          <a:xfrm>
            <a:off x="9745429" y="291500"/>
            <a:ext cx="4169483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网格轨道</a:t>
            </a:r>
          </a:p>
        </p:txBody>
      </p:sp>
      <p:sp>
        <p:nvSpPr>
          <p:cNvPr id="287" name="Shape 321"/>
          <p:cNvSpPr/>
          <p:nvPr/>
        </p:nvSpPr>
        <p:spPr>
          <a:xfrm>
            <a:off x="9752107" y="2181"/>
            <a:ext cx="4156126" cy="192262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7360" y="2019821"/>
            <a:ext cx="13804434" cy="11221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324"/>
          <p:cNvSpPr txBox="1"/>
          <p:nvPr/>
        </p:nvSpPr>
        <p:spPr>
          <a:xfrm>
            <a:off x="9205903" y="204166"/>
            <a:ext cx="5248533" cy="111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网格单元格</a:t>
            </a:r>
          </a:p>
        </p:txBody>
      </p:sp>
      <p:sp>
        <p:nvSpPr>
          <p:cNvPr id="291" name="Shape 325"/>
          <p:cNvSpPr/>
          <p:nvPr/>
        </p:nvSpPr>
        <p:spPr>
          <a:xfrm>
            <a:off x="9281800" y="2181"/>
            <a:ext cx="4998666" cy="17711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622" y="1626991"/>
            <a:ext cx="14540756" cy="11774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328"/>
          <p:cNvSpPr txBox="1"/>
          <p:nvPr/>
        </p:nvSpPr>
        <p:spPr>
          <a:xfrm>
            <a:off x="9944617" y="241743"/>
            <a:ext cx="4494768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网格区域</a:t>
            </a:r>
          </a:p>
        </p:txBody>
      </p:sp>
      <p:sp>
        <p:nvSpPr>
          <p:cNvPr id="295" name="Shape 329"/>
          <p:cNvSpPr/>
          <p:nvPr/>
        </p:nvSpPr>
        <p:spPr>
          <a:xfrm>
            <a:off x="10121575" y="2181"/>
            <a:ext cx="3996273" cy="14851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2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3907" y="1964631"/>
            <a:ext cx="13791608" cy="11111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332"/>
          <p:cNvSpPr txBox="1"/>
          <p:nvPr/>
        </p:nvSpPr>
        <p:spPr>
          <a:xfrm>
            <a:off x="9944617" y="267143"/>
            <a:ext cx="4494768" cy="111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8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网格间距</a:t>
            </a:r>
          </a:p>
        </p:txBody>
      </p:sp>
      <p:sp>
        <p:nvSpPr>
          <p:cNvPr id="299" name="Shape 333"/>
          <p:cNvSpPr/>
          <p:nvPr/>
        </p:nvSpPr>
        <p:spPr>
          <a:xfrm>
            <a:off x="10121575" y="2181"/>
            <a:ext cx="3996273" cy="148519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3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8222" y="2399690"/>
            <a:ext cx="16067556" cy="1046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36"/>
          <p:cNvSpPr/>
          <p:nvPr/>
        </p:nvSpPr>
        <p:spPr>
          <a:xfrm>
            <a:off x="-12118" y="4942482"/>
            <a:ext cx="205643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303" name="Shape 337"/>
          <p:cNvSpPr txBox="1"/>
          <p:nvPr/>
        </p:nvSpPr>
        <p:spPr>
          <a:xfrm>
            <a:off x="340926" y="5537200"/>
            <a:ext cx="10274301" cy="264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定义网格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73B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39"/>
          <p:cNvSpPr txBox="1"/>
          <p:nvPr/>
        </p:nvSpPr>
        <p:spPr>
          <a:xfrm>
            <a:off x="5470480" y="11166146"/>
            <a:ext cx="13865277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grid-template-columns: 300px 200px 100px;</a:t>
            </a:r>
          </a:p>
          <a:p>
            <a:pPr algn="l">
              <a:defRPr sz="5400">
                <a:solidFill>
                  <a:srgbClr val="FFFFFF"/>
                </a:solidFill>
                <a:latin typeface="DFWaWaTC-W5"/>
                <a:ea typeface="DFWaWaTC-W5"/>
                <a:cs typeface="DFWaWaTC-W5"/>
                <a:sym typeface="DFWaWaTC-W5"/>
              </a:defRPr>
            </a:pPr>
            <a:r>
              <a:t>grid-template-rows: 100px 50px;</a:t>
            </a:r>
          </a:p>
        </p:txBody>
      </p:sp>
      <p:pic>
        <p:nvPicPr>
          <p:cNvPr id="30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46" y="-18530"/>
            <a:ext cx="23326890" cy="13753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3" y="-1801"/>
            <a:ext cx="24384003" cy="1027146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43"/>
          <p:cNvSpPr txBox="1"/>
          <p:nvPr/>
        </p:nvSpPr>
        <p:spPr>
          <a:xfrm>
            <a:off x="12724299" y="12817841"/>
            <a:ext cx="115957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http://codepen.io/airen/full/woyoxz/</a:t>
            </a:r>
          </a:p>
        </p:txBody>
      </p:sp>
      <p:grpSp>
        <p:nvGrpSpPr>
          <p:cNvPr id="312" name="Group 346"/>
          <p:cNvGrpSpPr/>
          <p:nvPr/>
        </p:nvGrpSpPr>
        <p:grpSpPr>
          <a:xfrm>
            <a:off x="-20274" y="1170811"/>
            <a:ext cx="24424549" cy="9100484"/>
            <a:chOff x="1" y="0"/>
            <a:chExt cx="24424547" cy="9100482"/>
          </a:xfrm>
        </p:grpSpPr>
        <p:sp>
          <p:nvSpPr>
            <p:cNvPr id="310" name="Shape 344"/>
            <p:cNvSpPr/>
            <p:nvPr/>
          </p:nvSpPr>
          <p:spPr>
            <a:xfrm>
              <a:off x="1" y="-1"/>
              <a:ext cx="24424549" cy="9100484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1" name="Shape 345"/>
            <p:cNvSpPr txBox="1"/>
            <p:nvPr/>
          </p:nvSpPr>
          <p:spPr>
            <a:xfrm>
              <a:off x="7672881" y="2174348"/>
              <a:ext cx="9503825" cy="467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90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" y="-22183"/>
            <a:ext cx="24383391" cy="1171157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7" name="Group 351"/>
          <p:cNvGrpSpPr/>
          <p:nvPr/>
        </p:nvGrpSpPr>
        <p:grpSpPr>
          <a:xfrm>
            <a:off x="0" y="1091611"/>
            <a:ext cx="24384002" cy="10298100"/>
            <a:chOff x="0" y="0"/>
            <a:chExt cx="24384001" cy="10298099"/>
          </a:xfrm>
        </p:grpSpPr>
        <p:sp>
          <p:nvSpPr>
            <p:cNvPr id="315" name="Shape 349"/>
            <p:cNvSpPr/>
            <p:nvPr/>
          </p:nvSpPr>
          <p:spPr>
            <a:xfrm>
              <a:off x="0" y="-1"/>
              <a:ext cx="24384002" cy="10298100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6" name="Shape 350"/>
            <p:cNvSpPr txBox="1"/>
            <p:nvPr/>
          </p:nvSpPr>
          <p:spPr>
            <a:xfrm>
              <a:off x="1612984" y="1862267"/>
              <a:ext cx="22021369" cy="5759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33.33% 33.33% 33.33%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318" name="Shape 352"/>
          <p:cNvSpPr txBox="1"/>
          <p:nvPr/>
        </p:nvSpPr>
        <p:spPr>
          <a:xfrm>
            <a:off x="11581915" y="12767041"/>
            <a:ext cx="1214501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http://codepen.io/airen/full/MbQbqQ/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4" y="-237"/>
            <a:ext cx="24384002" cy="12681744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55"/>
          <p:cNvSpPr txBox="1"/>
          <p:nvPr/>
        </p:nvSpPr>
        <p:spPr>
          <a:xfrm>
            <a:off x="12174054" y="12792441"/>
            <a:ext cx="115195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http://codepen.io/airen/full/gLvLZr/</a:t>
            </a:r>
          </a:p>
        </p:txBody>
      </p:sp>
      <p:grpSp>
        <p:nvGrpSpPr>
          <p:cNvPr id="324" name="Group 358"/>
          <p:cNvGrpSpPr/>
          <p:nvPr/>
        </p:nvGrpSpPr>
        <p:grpSpPr>
          <a:xfrm>
            <a:off x="3886" y="1129711"/>
            <a:ext cx="24384001" cy="11089568"/>
            <a:chOff x="0" y="0"/>
            <a:chExt cx="24384000" cy="11089567"/>
          </a:xfrm>
        </p:grpSpPr>
        <p:sp>
          <p:nvSpPr>
            <p:cNvPr id="322" name="Shape 356"/>
            <p:cNvSpPr/>
            <p:nvPr/>
          </p:nvSpPr>
          <p:spPr>
            <a:xfrm>
              <a:off x="-1" y="-1"/>
              <a:ext cx="24384001" cy="1108956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3" name="Shape 357"/>
            <p:cNvSpPr txBox="1"/>
            <p:nvPr/>
          </p:nvSpPr>
          <p:spPr>
            <a:xfrm>
              <a:off x="2606573" y="1943341"/>
              <a:ext cx="20147469" cy="7105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33.33% 33.33% 33.33%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>
                  <a:solidFill>
                    <a:srgbClr val="FFFFFF"/>
                  </a:solidFill>
                </a:rPr>
                <a:t>grid-gap</a:t>
              </a:r>
              <a:r>
                <a:rPr sz="7200">
                  <a:solidFill>
                    <a:srgbClr val="9DE3FC"/>
                  </a:solidFill>
                </a:rPr>
                <a:t>:</a:t>
              </a:r>
              <a:r>
                <a:rPr sz="7200">
                  <a:solidFill>
                    <a:srgbClr val="FFFFFF"/>
                  </a:solidFill>
                </a:rPr>
                <a:t> </a:t>
              </a:r>
              <a:r>
                <a:rPr sz="7200">
                  <a:solidFill>
                    <a:srgbClr val="F39C7A"/>
                  </a:solidFill>
                </a:rPr>
                <a:t>20px</a:t>
              </a:r>
              <a:r>
                <a:rPr sz="7200"/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76"/>
          <p:cNvSpPr/>
          <p:nvPr/>
        </p:nvSpPr>
        <p:spPr>
          <a:xfrm>
            <a:off x="12018474" y="0"/>
            <a:ext cx="347053" cy="97235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pic>
        <p:nvPicPr>
          <p:cNvPr id="15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885" y="28821"/>
            <a:ext cx="17906007" cy="1371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7748" y="-174810"/>
            <a:ext cx="24459498" cy="14661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63331" y="6333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41354 -0.178756" origin="layout" pathEditMode="relative">
                                      <p:cBhvr>
                                        <p:cTn id="15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6" grpId="4"/>
      <p:bldP build="whole" bldLvl="1" animBg="1" rev="0" advAuto="0" spid="15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60"/>
          <p:cNvSpPr txBox="1"/>
          <p:nvPr/>
        </p:nvSpPr>
        <p:spPr>
          <a:xfrm>
            <a:off x="12065151" y="12716241"/>
            <a:ext cx="116865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http://codepen.io/airen/full/woyoZJ/</a:t>
            </a:r>
          </a:p>
        </p:txBody>
      </p:sp>
      <p:pic>
        <p:nvPicPr>
          <p:cNvPr id="32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56" y="-14180"/>
            <a:ext cx="24384003" cy="12665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0" name="Group 364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28" name="Shape 362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29" name="Shape 363"/>
            <p:cNvSpPr txBox="1"/>
            <p:nvPr/>
          </p:nvSpPr>
          <p:spPr>
            <a:xfrm>
              <a:off x="3149788" y="17768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66"/>
          <p:cNvSpPr txBox="1"/>
          <p:nvPr/>
        </p:nvSpPr>
        <p:spPr>
          <a:xfrm>
            <a:off x="11993079" y="12716241"/>
            <a:ext cx="11830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http://codepen.io/airen/full/NbybVg/</a:t>
            </a:r>
          </a:p>
        </p:txBody>
      </p:sp>
      <p:pic>
        <p:nvPicPr>
          <p:cNvPr id="33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84" y="-26880"/>
            <a:ext cx="24414367" cy="127745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6" name="Group 370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34" name="Shape 368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35" name="Shape 369"/>
            <p:cNvSpPr txBox="1"/>
            <p:nvPr/>
          </p:nvSpPr>
          <p:spPr>
            <a:xfrm>
              <a:off x="2489388" y="17260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500px 1fr 2fr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72"/>
          <p:cNvSpPr txBox="1"/>
          <p:nvPr/>
        </p:nvSpPr>
        <p:spPr>
          <a:xfrm>
            <a:off x="12065151" y="12716241"/>
            <a:ext cx="1168654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http://codepen.io/airen/full/woyoZJ/</a:t>
            </a:r>
          </a:p>
        </p:txBody>
      </p:sp>
      <p:pic>
        <p:nvPicPr>
          <p:cNvPr id="3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56" y="-14180"/>
            <a:ext cx="24384003" cy="126658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Group 376"/>
          <p:cNvGrpSpPr/>
          <p:nvPr/>
        </p:nvGrpSpPr>
        <p:grpSpPr>
          <a:xfrm>
            <a:off x="-8822" y="1129711"/>
            <a:ext cx="24401645" cy="11083318"/>
            <a:chOff x="1" y="0"/>
            <a:chExt cx="24401643" cy="11083316"/>
          </a:xfrm>
        </p:grpSpPr>
        <p:sp>
          <p:nvSpPr>
            <p:cNvPr id="340" name="Shape 374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41" name="Shape 375"/>
            <p:cNvSpPr txBox="1"/>
            <p:nvPr/>
          </p:nvSpPr>
          <p:spPr>
            <a:xfrm>
              <a:off x="3149788" y="17768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1fr 1fr 1fr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78"/>
          <p:cNvSpPr txBox="1"/>
          <p:nvPr/>
        </p:nvSpPr>
        <p:spPr>
          <a:xfrm>
            <a:off x="11626683" y="12665441"/>
            <a:ext cx="121062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http://codepen.io/airen/full/GNQNbZ/</a:t>
            </a:r>
          </a:p>
        </p:txBody>
      </p:sp>
      <p:pic>
        <p:nvPicPr>
          <p:cNvPr id="34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8" y="-6786"/>
            <a:ext cx="24384002" cy="125108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8" name="Group 382"/>
          <p:cNvGrpSpPr/>
          <p:nvPr/>
        </p:nvGrpSpPr>
        <p:grpSpPr>
          <a:xfrm>
            <a:off x="-8822" y="1091611"/>
            <a:ext cx="24401645" cy="11083318"/>
            <a:chOff x="1" y="0"/>
            <a:chExt cx="24401643" cy="11083316"/>
          </a:xfrm>
        </p:grpSpPr>
        <p:sp>
          <p:nvSpPr>
            <p:cNvPr id="346" name="Shape 380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47" name="Shape 381"/>
            <p:cNvSpPr txBox="1"/>
            <p:nvPr/>
          </p:nvSpPr>
          <p:spPr>
            <a:xfrm>
              <a:off x="2489388" y="1726024"/>
              <a:ext cx="2031422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200"/>
                <a:t>grid-template-columns</a:t>
              </a:r>
              <a:r>
                <a:rPr sz="7200">
                  <a:solidFill>
                    <a:srgbClr val="9BE2FC"/>
                  </a:solidFill>
                </a:rPr>
                <a:t>:</a:t>
              </a:r>
              <a:r>
                <a:rPr sz="7200"/>
                <a:t> </a:t>
              </a:r>
              <a:r>
                <a:rPr sz="7200">
                  <a:solidFill>
                    <a:srgbClr val="E89272"/>
                  </a:solidFill>
                </a:rPr>
                <a:t>repeat(3, 1fr) </a:t>
              </a:r>
              <a:r>
                <a:rPr sz="7200"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200px 200px 200px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84"/>
          <p:cNvSpPr txBox="1"/>
          <p:nvPr/>
        </p:nvSpPr>
        <p:spPr>
          <a:xfrm>
            <a:off x="11813691" y="12665441"/>
            <a:ext cx="1198626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http://codepen.io/airen/full/YpepmX/</a:t>
            </a:r>
          </a:p>
        </p:txBody>
      </p:sp>
      <p:pic>
        <p:nvPicPr>
          <p:cNvPr id="3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578" y="-20530"/>
            <a:ext cx="24419156" cy="128032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4" name="Group 388"/>
          <p:cNvGrpSpPr/>
          <p:nvPr/>
        </p:nvGrpSpPr>
        <p:grpSpPr>
          <a:xfrm>
            <a:off x="-8822" y="1091611"/>
            <a:ext cx="24401645" cy="11083318"/>
            <a:chOff x="1" y="0"/>
            <a:chExt cx="24401643" cy="11083316"/>
          </a:xfrm>
        </p:grpSpPr>
        <p:sp>
          <p:nvSpPr>
            <p:cNvPr id="352" name="Shape 386"/>
            <p:cNvSpPr/>
            <p:nvPr/>
          </p:nvSpPr>
          <p:spPr>
            <a:xfrm>
              <a:off x="1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3" name="Shape 387"/>
            <p:cNvSpPr txBox="1"/>
            <p:nvPr/>
          </p:nvSpPr>
          <p:spPr>
            <a:xfrm>
              <a:off x="2489387" y="1726024"/>
              <a:ext cx="21303740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trike="sngStrike"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grid-template-rows</a:t>
              </a:r>
              <a:r>
                <a:rPr strike="sngStrike" sz="72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trike="sngStrike"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trike="sngStrike" sz="7200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 200px 200px</a:t>
              </a:r>
              <a:r>
                <a:rPr strike="sngStrike" sz="72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90"/>
          <p:cNvSpPr txBox="1"/>
          <p:nvPr/>
        </p:nvSpPr>
        <p:spPr>
          <a:xfrm>
            <a:off x="12010858" y="12716241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38" y="-1480"/>
            <a:ext cx="24397675" cy="125685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0" name="Group 394"/>
          <p:cNvGrpSpPr/>
          <p:nvPr/>
        </p:nvGrpSpPr>
        <p:grpSpPr>
          <a:xfrm>
            <a:off x="-8822" y="1176641"/>
            <a:ext cx="24401645" cy="11083318"/>
            <a:chOff x="0" y="0"/>
            <a:chExt cx="24401643" cy="11083317"/>
          </a:xfrm>
        </p:grpSpPr>
        <p:sp>
          <p:nvSpPr>
            <p:cNvPr id="358" name="Shape 392"/>
            <p:cNvSpPr/>
            <p:nvPr/>
          </p:nvSpPr>
          <p:spPr>
            <a:xfrm>
              <a:off x="0" y="-1"/>
              <a:ext cx="24401645" cy="1108331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9" name="Shape 393"/>
            <p:cNvSpPr txBox="1"/>
            <p:nvPr/>
          </p:nvSpPr>
          <p:spPr>
            <a:xfrm>
              <a:off x="2489387" y="1726025"/>
              <a:ext cx="21303739" cy="7118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62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2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200"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repeat(3, 1fr) </a:t>
              </a:r>
              <a:r>
                <a:rPr sz="62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grid-auto-rows</a:t>
              </a:r>
              <a:r>
                <a:rPr sz="72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</a:t>
              </a:r>
              <a:r>
                <a:rPr sz="7200"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200">
                  <a:solidFill>
                    <a:srgbClr val="F39C7A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200px</a:t>
              </a:r>
              <a:r>
                <a:rPr sz="72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96"/>
          <p:cNvSpPr txBox="1"/>
          <p:nvPr/>
        </p:nvSpPr>
        <p:spPr>
          <a:xfrm>
            <a:off x="11756858" y="12614641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30" y="7915"/>
            <a:ext cx="24395860" cy="1074926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6" name="Group 400"/>
          <p:cNvGrpSpPr/>
          <p:nvPr/>
        </p:nvGrpSpPr>
        <p:grpSpPr>
          <a:xfrm>
            <a:off x="-8824" y="1176642"/>
            <a:ext cx="24524036" cy="9510998"/>
            <a:chOff x="-1" y="0"/>
            <a:chExt cx="24524035" cy="9510996"/>
          </a:xfrm>
        </p:grpSpPr>
        <p:sp>
          <p:nvSpPr>
            <p:cNvPr id="364" name="Shape 398"/>
            <p:cNvSpPr/>
            <p:nvPr/>
          </p:nvSpPr>
          <p:spPr>
            <a:xfrm>
              <a:off x="-2" y="0"/>
              <a:ext cx="24401650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65" name="Shape 399"/>
            <p:cNvSpPr txBox="1"/>
            <p:nvPr/>
          </p:nvSpPr>
          <p:spPr>
            <a:xfrm>
              <a:off x="445241" y="1818624"/>
              <a:ext cx="24078793" cy="5873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402"/>
          <p:cNvSpPr txBox="1"/>
          <p:nvPr/>
        </p:nvSpPr>
        <p:spPr>
          <a:xfrm>
            <a:off x="11833058" y="12640041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871" y="16701"/>
            <a:ext cx="24423742" cy="7826583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404"/>
          <p:cNvSpPr/>
          <p:nvPr/>
        </p:nvSpPr>
        <p:spPr>
          <a:xfrm>
            <a:off x="23008333" y="1187537"/>
            <a:ext cx="697964" cy="658480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grpSp>
        <p:nvGrpSpPr>
          <p:cNvPr id="373" name="Group 407"/>
          <p:cNvGrpSpPr/>
          <p:nvPr/>
        </p:nvGrpSpPr>
        <p:grpSpPr>
          <a:xfrm>
            <a:off x="-8824" y="1163942"/>
            <a:ext cx="24524036" cy="9510998"/>
            <a:chOff x="-1" y="0"/>
            <a:chExt cx="24524035" cy="9510996"/>
          </a:xfrm>
        </p:grpSpPr>
        <p:sp>
          <p:nvSpPr>
            <p:cNvPr id="371" name="Shape 405"/>
            <p:cNvSpPr/>
            <p:nvPr/>
          </p:nvSpPr>
          <p:spPr>
            <a:xfrm>
              <a:off x="-2" y="0"/>
              <a:ext cx="24401650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72" name="Shape 406"/>
            <p:cNvSpPr txBox="1"/>
            <p:nvPr/>
          </p:nvSpPr>
          <p:spPr>
            <a:xfrm>
              <a:off x="445241" y="1818624"/>
              <a:ext cx="24078793" cy="5873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repeat(auto-fill, 200px) 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2"/>
      <p:bldP build="whole" bldLvl="1" animBg="1" rev="0" advAuto="0" spid="370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409"/>
          <p:cNvSpPr txBox="1"/>
          <p:nvPr/>
        </p:nvSpPr>
        <p:spPr>
          <a:xfrm>
            <a:off x="11756858" y="12589241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http://codepen.io/airen/full/aBqpbx/</a:t>
            </a:r>
          </a:p>
        </p:txBody>
      </p:sp>
      <p:pic>
        <p:nvPicPr>
          <p:cNvPr id="376" name="css-layout-s2.gif" descr="css-layout-s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480" y="5267"/>
            <a:ext cx="24414960" cy="11244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412"/>
          <p:cNvSpPr txBox="1"/>
          <p:nvPr/>
        </p:nvSpPr>
        <p:spPr>
          <a:xfrm>
            <a:off x="11075820" y="12665441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3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01" y="6350"/>
            <a:ext cx="24386601" cy="88072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roup 416"/>
          <p:cNvGrpSpPr/>
          <p:nvPr/>
        </p:nvGrpSpPr>
        <p:grpSpPr>
          <a:xfrm>
            <a:off x="-19215" y="1176642"/>
            <a:ext cx="24401645" cy="9510998"/>
            <a:chOff x="0" y="0"/>
            <a:chExt cx="24401643" cy="9510996"/>
          </a:xfrm>
        </p:grpSpPr>
        <p:sp>
          <p:nvSpPr>
            <p:cNvPr id="380" name="Shape 414"/>
            <p:cNvSpPr/>
            <p:nvPr/>
          </p:nvSpPr>
          <p:spPr>
            <a:xfrm>
              <a:off x="0" y="0"/>
              <a:ext cx="24401645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1" name="Shape 415"/>
            <p:cNvSpPr txBox="1"/>
            <p:nvPr/>
          </p:nvSpPr>
          <p:spPr>
            <a:xfrm>
              <a:off x="2667569" y="795033"/>
              <a:ext cx="20255692" cy="720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repeat(auto-fill, minmax(200px,1fr)) 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6300"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80"/>
          <p:cNvSpPr txBox="1"/>
          <p:nvPr/>
        </p:nvSpPr>
        <p:spPr>
          <a:xfrm>
            <a:off x="7175064" y="310433"/>
            <a:ext cx="10033873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现代Web布局</a:t>
            </a:r>
          </a:p>
        </p:txBody>
      </p:sp>
      <p:sp>
        <p:nvSpPr>
          <p:cNvPr id="159" name="Shape 181"/>
          <p:cNvSpPr/>
          <p:nvPr/>
        </p:nvSpPr>
        <p:spPr>
          <a:xfrm>
            <a:off x="7262631" y="2181"/>
            <a:ext cx="9594320" cy="21281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60" name="Shape 182"/>
          <p:cNvSpPr txBox="1"/>
          <p:nvPr/>
        </p:nvSpPr>
        <p:spPr>
          <a:xfrm>
            <a:off x="1124371" y="3558894"/>
            <a:ext cx="18369396" cy="755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Float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inline-block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display: table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position (absolute 或 relative)</a:t>
            </a:r>
          </a:p>
          <a:p>
            <a:pPr marL="1025768" indent="-1025768" algn="l" defTabSz="914400">
              <a:buSzPct val="50000"/>
              <a:buBlip>
                <a:blip r:embed="rId2"/>
              </a:buBlip>
              <a:defRPr sz="84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Frameworks(很多Frameworks)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418"/>
          <p:cNvSpPr txBox="1"/>
          <p:nvPr/>
        </p:nvSpPr>
        <p:spPr>
          <a:xfrm>
            <a:off x="11075820" y="12589241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38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98" y="0"/>
            <a:ext cx="24399396" cy="88413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8" name="Group 422"/>
          <p:cNvGrpSpPr/>
          <p:nvPr/>
        </p:nvGrpSpPr>
        <p:grpSpPr>
          <a:xfrm>
            <a:off x="-19215" y="1176642"/>
            <a:ext cx="24401645" cy="9510998"/>
            <a:chOff x="0" y="0"/>
            <a:chExt cx="24401643" cy="9510996"/>
          </a:xfrm>
        </p:grpSpPr>
        <p:sp>
          <p:nvSpPr>
            <p:cNvPr id="386" name="Shape 420"/>
            <p:cNvSpPr/>
            <p:nvPr/>
          </p:nvSpPr>
          <p:spPr>
            <a:xfrm>
              <a:off x="0" y="0"/>
              <a:ext cx="24401645" cy="951099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87" name="Shape 421"/>
            <p:cNvSpPr txBox="1"/>
            <p:nvPr/>
          </p:nvSpPr>
          <p:spPr>
            <a:xfrm>
              <a:off x="2667569" y="795033"/>
              <a:ext cx="20255692" cy="720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grid-template-columns</a:t>
              </a:r>
              <a:r>
                <a:rPr sz="7000">
                  <a:solidFill>
                    <a:srgbClr val="9BE2FC"/>
                  </a:solidFill>
                </a:rPr>
                <a:t>:</a:t>
              </a:r>
              <a:r>
                <a:rPr sz="7000"/>
                <a:t> </a:t>
              </a:r>
              <a:endParaRPr sz="7000"/>
            </a:p>
            <a:p>
              <a:pPr algn="l">
                <a:def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repeat(auto-fill, minmax(200px,1fr)) 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6300"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424"/>
          <p:cNvSpPr txBox="1"/>
          <p:nvPr/>
        </p:nvSpPr>
        <p:spPr>
          <a:xfrm>
            <a:off x="11609220" y="12665441"/>
            <a:ext cx="124460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http://codepen.io/airen/full/ObQWNm/</a:t>
            </a:r>
          </a:p>
        </p:txBody>
      </p:sp>
      <p:pic>
        <p:nvPicPr>
          <p:cNvPr id="391" name="css-layout-s3.gif" descr="css-layout-s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48" y="1227"/>
            <a:ext cx="24400095" cy="11237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462" y="4370"/>
            <a:ext cx="24408925" cy="132265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6" name="Group 430"/>
          <p:cNvGrpSpPr/>
          <p:nvPr/>
        </p:nvGrpSpPr>
        <p:grpSpPr>
          <a:xfrm>
            <a:off x="-601630" y="1147373"/>
            <a:ext cx="26328277" cy="12633908"/>
            <a:chOff x="0" y="12700"/>
            <a:chExt cx="26328275" cy="12633907"/>
          </a:xfrm>
        </p:grpSpPr>
        <p:sp>
          <p:nvSpPr>
            <p:cNvPr id="394" name="Shape 428"/>
            <p:cNvSpPr/>
            <p:nvPr/>
          </p:nvSpPr>
          <p:spPr>
            <a:xfrm>
              <a:off x="0" y="12700"/>
              <a:ext cx="26328277" cy="1263390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95" name="Shape 429"/>
            <p:cNvSpPr txBox="1"/>
            <p:nvPr/>
          </p:nvSpPr>
          <p:spPr>
            <a:xfrm>
              <a:off x="6759412" y="1717405"/>
              <a:ext cx="11017660" cy="7531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grid-column-start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grid-column-end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4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grid-row-start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E89272"/>
                  </a:solidFill>
                </a:rPr>
                <a:t>1</a:t>
              </a:r>
              <a:r>
                <a:t>;</a:t>
              </a:r>
            </a:p>
            <a:p>
              <a:pPr algn="l">
                <a:def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grid-row-end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E89272"/>
                  </a:solidFill>
                </a:rPr>
                <a:t>3</a:t>
              </a:r>
              <a:r>
                <a:t>;</a:t>
              </a: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397" name="Shape 431"/>
          <p:cNvSpPr txBox="1"/>
          <p:nvPr/>
        </p:nvSpPr>
        <p:spPr>
          <a:xfrm>
            <a:off x="13782191" y="12728941"/>
            <a:ext cx="98780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http://codepen.io/airen/full/Nbydjy/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017" y="2467"/>
            <a:ext cx="24408035" cy="132260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2" name="Group 436"/>
          <p:cNvGrpSpPr/>
          <p:nvPr/>
        </p:nvGrpSpPr>
        <p:grpSpPr>
          <a:xfrm>
            <a:off x="-677830" y="1160073"/>
            <a:ext cx="26328277" cy="12633908"/>
            <a:chOff x="0" y="0"/>
            <a:chExt cx="26328275" cy="12633907"/>
          </a:xfrm>
        </p:grpSpPr>
        <p:sp>
          <p:nvSpPr>
            <p:cNvPr id="400" name="Shape 434"/>
            <p:cNvSpPr/>
            <p:nvPr/>
          </p:nvSpPr>
          <p:spPr>
            <a:xfrm>
              <a:off x="0" y="0"/>
              <a:ext cx="26328277" cy="12633908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1" name="Shape 435"/>
            <p:cNvSpPr txBox="1"/>
            <p:nvPr/>
          </p:nvSpPr>
          <p:spPr>
            <a:xfrm>
              <a:off x="6759412" y="3076305"/>
              <a:ext cx="11017660" cy="4864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4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7000"/>
                <a:t>grid-row</a:t>
              </a:r>
              <a:r>
                <a:rPr sz="7000">
                  <a:solidFill>
                    <a:srgbClr val="9BE2FC"/>
                  </a:solidFill>
                </a:rPr>
                <a:t>: </a:t>
              </a:r>
              <a:r>
                <a:rPr sz="7000"/>
                <a:t> </a:t>
              </a:r>
              <a:r>
                <a:rPr sz="7000">
                  <a:solidFill>
                    <a:srgbClr val="E89272"/>
                  </a:solidFill>
                </a:rPr>
                <a:t>1 </a:t>
              </a:r>
              <a:r>
                <a:rPr sz="7000">
                  <a:solidFill>
                    <a:srgbClr val="9DE3FC"/>
                  </a:solidFill>
                </a:rPr>
                <a:t>/ </a:t>
              </a:r>
              <a:r>
                <a:rPr sz="7000">
                  <a:solidFill>
                    <a:srgbClr val="E89272"/>
                  </a:solidFill>
                </a:rPr>
                <a:t>3</a:t>
              </a:r>
              <a:r>
                <a:rPr sz="7000"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03" name="Shape 437"/>
          <p:cNvSpPr txBox="1"/>
          <p:nvPr/>
        </p:nvSpPr>
        <p:spPr>
          <a:xfrm>
            <a:off x="13695831" y="12754341"/>
            <a:ext cx="99491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http://codepen.io/airen/full/LbQxjp/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2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7" y="1217"/>
            <a:ext cx="24367985" cy="132043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8" name="Group 442"/>
          <p:cNvGrpSpPr/>
          <p:nvPr/>
        </p:nvGrpSpPr>
        <p:grpSpPr>
          <a:xfrm>
            <a:off x="-123076" y="1142660"/>
            <a:ext cx="24630152" cy="12596799"/>
            <a:chOff x="-1" y="0"/>
            <a:chExt cx="24630150" cy="12596797"/>
          </a:xfrm>
        </p:grpSpPr>
        <p:sp>
          <p:nvSpPr>
            <p:cNvPr id="406" name="Shape 440"/>
            <p:cNvSpPr/>
            <p:nvPr/>
          </p:nvSpPr>
          <p:spPr>
            <a:xfrm>
              <a:off x="-2" y="0"/>
              <a:ext cx="24630152" cy="12596799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07" name="Shape 441"/>
            <p:cNvSpPr txBox="1"/>
            <p:nvPr/>
          </p:nvSpPr>
          <p:spPr>
            <a:xfrm>
              <a:off x="2293054" y="3346791"/>
              <a:ext cx="21052747" cy="4737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70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7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1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2 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3 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/ </a:t>
              </a:r>
              <a:r>
                <a:rPr sz="70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4</a:t>
              </a:r>
              <a:r>
                <a:rPr sz="70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39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/*grid-area: grid-row-start / grid-column-start / grid-row-end / grid- column-end*/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09" name="Shape 443"/>
          <p:cNvSpPr txBox="1"/>
          <p:nvPr/>
        </p:nvSpPr>
        <p:spPr>
          <a:xfrm>
            <a:off x="13759331" y="12728941"/>
            <a:ext cx="104317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http://codepen.io/airen/full/WoMREJ/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" y="-5133"/>
            <a:ext cx="24384002" cy="13348657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Shape 446"/>
          <p:cNvSpPr txBox="1"/>
          <p:nvPr/>
        </p:nvSpPr>
        <p:spPr>
          <a:xfrm>
            <a:off x="13982851" y="12728941"/>
            <a:ext cx="998474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http://codepen.io/airen/full/ZBrLaP/</a:t>
            </a:r>
          </a:p>
        </p:txBody>
      </p:sp>
      <p:grpSp>
        <p:nvGrpSpPr>
          <p:cNvPr id="416" name="Group 450"/>
          <p:cNvGrpSpPr/>
          <p:nvPr/>
        </p:nvGrpSpPr>
        <p:grpSpPr>
          <a:xfrm>
            <a:off x="-8821" y="1151696"/>
            <a:ext cx="24401645" cy="12558602"/>
            <a:chOff x="1" y="0"/>
            <a:chExt cx="24401643" cy="12558600"/>
          </a:xfrm>
        </p:grpSpPr>
        <p:sp>
          <p:nvSpPr>
            <p:cNvPr id="413" name="Shape 447"/>
            <p:cNvSpPr/>
            <p:nvPr/>
          </p:nvSpPr>
          <p:spPr>
            <a:xfrm>
              <a:off x="1" y="-1"/>
              <a:ext cx="24401645" cy="12558602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14" name="Shape 448"/>
            <p:cNvSpPr txBox="1"/>
            <p:nvPr/>
          </p:nvSpPr>
          <p:spPr>
            <a:xfrm>
              <a:off x="741611" y="129325"/>
              <a:ext cx="10777224" cy="1229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[main-start] 1fr </a:t>
              </a: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15" name="Shape 449"/>
            <p:cNvSpPr txBox="1"/>
            <p:nvPr/>
          </p:nvSpPr>
          <p:spPr>
            <a:xfrm>
              <a:off x="13170413" y="350186"/>
              <a:ext cx="10293463" cy="6680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grid-column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endParaRPr sz="5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BE2FC"/>
                  </a:solidFill>
                </a:rPr>
                <a:t>: </a:t>
              </a:r>
              <a:r>
                <a:t> </a:t>
              </a:r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</a:t>
              </a:r>
              <a:r>
                <a:rPr>
                  <a:solidFill>
                    <a:srgbClr val="E89272"/>
                  </a:solidFill>
                </a:rPr>
                <a:t>main-start </a:t>
              </a:r>
              <a:r>
                <a:rPr>
                  <a:solidFill>
                    <a:srgbClr val="9DE3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main-end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 sz="7000">
                <a:solidFill>
                  <a:srgbClr val="9DE3FC"/>
                </a:solidFill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" y="-5133"/>
            <a:ext cx="24384002" cy="133486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2" name="Group 456"/>
          <p:cNvGrpSpPr/>
          <p:nvPr/>
        </p:nvGrpSpPr>
        <p:grpSpPr>
          <a:xfrm>
            <a:off x="-8821" y="1151696"/>
            <a:ext cx="24401645" cy="12558602"/>
            <a:chOff x="1" y="0"/>
            <a:chExt cx="24401643" cy="12558600"/>
          </a:xfrm>
        </p:grpSpPr>
        <p:sp>
          <p:nvSpPr>
            <p:cNvPr id="419" name="Shape 453"/>
            <p:cNvSpPr/>
            <p:nvPr/>
          </p:nvSpPr>
          <p:spPr>
            <a:xfrm>
              <a:off x="1" y="-1"/>
              <a:ext cx="24401645" cy="12558602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0" name="Shape 454"/>
            <p:cNvSpPr txBox="1"/>
            <p:nvPr/>
          </p:nvSpPr>
          <p:spPr>
            <a:xfrm>
              <a:off x="741611" y="129325"/>
              <a:ext cx="10777224" cy="1229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700"/>
                <a:t>grid-template-columns</a:t>
              </a:r>
              <a:r>
                <a:rPr sz="5700">
                  <a:solidFill>
                    <a:srgbClr val="9BE2FC"/>
                  </a:solidFill>
                </a:rPr>
                <a:t>:</a:t>
              </a:r>
              <a:r>
                <a:rPr sz="5700"/>
                <a:t> </a:t>
              </a:r>
              <a:endParaRPr sz="5700"/>
            </a:p>
            <a:p>
              <a:pPr algn="l">
                <a:def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[side-start] 1fr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[main-start] 1fr </a:t>
              </a: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1fr 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[main-start] 200px 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200px [main-end]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63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63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63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63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21" name="Shape 455"/>
            <p:cNvSpPr txBox="1"/>
            <p:nvPr/>
          </p:nvSpPr>
          <p:spPr>
            <a:xfrm>
              <a:off x="13170413" y="435802"/>
              <a:ext cx="10293463" cy="340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main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23" name="Shape 457"/>
          <p:cNvSpPr txBox="1"/>
          <p:nvPr/>
        </p:nvSpPr>
        <p:spPr>
          <a:xfrm>
            <a:off x="13435481" y="12728941"/>
            <a:ext cx="1026668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http://codepen.io/airen/full/ENQZLx/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25" y="-35898"/>
            <a:ext cx="24401646" cy="1328190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9" name="Group 463"/>
          <p:cNvGrpSpPr/>
          <p:nvPr/>
        </p:nvGrpSpPr>
        <p:grpSpPr>
          <a:xfrm>
            <a:off x="-78805" y="1138996"/>
            <a:ext cx="24541610" cy="12630636"/>
            <a:chOff x="-1" y="0"/>
            <a:chExt cx="24541608" cy="12630634"/>
          </a:xfrm>
        </p:grpSpPr>
        <p:sp>
          <p:nvSpPr>
            <p:cNvPr id="426" name="Shape 460"/>
            <p:cNvSpPr/>
            <p:nvPr/>
          </p:nvSpPr>
          <p:spPr>
            <a:xfrm>
              <a:off x="-2" y="-1"/>
              <a:ext cx="24541610" cy="1263063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27" name="Shape 461"/>
            <p:cNvSpPr txBox="1"/>
            <p:nvPr/>
          </p:nvSpPr>
          <p:spPr>
            <a:xfrm>
              <a:off x="413767" y="260591"/>
              <a:ext cx="10352507" cy="12109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cards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 sz="5400"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 sz="5400"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 sz="54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 sz="54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 </a:t>
              </a:r>
              <a:endParaRPr sz="5400"/>
            </a:p>
            <a:p>
              <a:pPr algn="l">
                <a:def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repeat(3, 1fr)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4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grid-template-rows</a:t>
              </a:r>
              <a:r>
                <a:rPr>
                  <a:solidFill>
                    <a:srgbClr val="9BE2FC"/>
                  </a:solidFill>
                </a:rPr>
                <a:t>: 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400"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200px 200px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7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grid-template-areas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</a:t>
              </a:r>
              <a:r>
                <a:rPr>
                  <a:solidFill>
                    <a:srgbClr val="E89272"/>
                  </a:solidFill>
                </a:rPr>
                <a:t>”side1 main main”</a:t>
              </a:r>
              <a:endParaRPr>
                <a:solidFill>
                  <a:srgbClr val="E89272"/>
                </a:solidFill>
              </a:endParaRPr>
            </a:p>
            <a:p>
              <a:pPr algn="l">
                <a:def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”side2 main main”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grid-gap</a:t>
              </a:r>
              <a:r>
                <a:rPr sz="5400"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 sz="5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 sz="5400">
                  <a:solidFill>
                    <a:srgbClr val="F39C7A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20px</a:t>
              </a:r>
              <a:r>
                <a:rPr sz="5400"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28" name="Shape 462"/>
            <p:cNvSpPr txBox="1"/>
            <p:nvPr/>
          </p:nvSpPr>
          <p:spPr>
            <a:xfrm>
              <a:off x="13271501" y="394362"/>
              <a:ext cx="10352506" cy="10896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1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main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 sz="5700"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side1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card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8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63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grid-area</a:t>
              </a:r>
              <a:r>
                <a:rPr sz="57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 sz="57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side2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 sz="7000"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70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  <p:sp>
        <p:nvSpPr>
          <p:cNvPr id="430" name="Shape 464"/>
          <p:cNvSpPr txBox="1"/>
          <p:nvPr/>
        </p:nvSpPr>
        <p:spPr>
          <a:xfrm>
            <a:off x="13771396" y="12728941"/>
            <a:ext cx="104076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http://codepen.io/airen/full/MbQJGx/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6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33" name="Shape 467"/>
          <p:cNvSpPr txBox="1"/>
          <p:nvPr/>
        </p:nvSpPr>
        <p:spPr>
          <a:xfrm>
            <a:off x="618064" y="5922263"/>
            <a:ext cx="15914929" cy="2328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A 12 column, flexible grid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69"/>
          <p:cNvSpPr/>
          <p:nvPr/>
        </p:nvSpPr>
        <p:spPr>
          <a:xfrm>
            <a:off x="8553" y="12318806"/>
            <a:ext cx="24358604" cy="13925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6" name="Shape 470"/>
          <p:cNvSpPr txBox="1"/>
          <p:nvPr/>
        </p:nvSpPr>
        <p:spPr>
          <a:xfrm>
            <a:off x="7972892" y="12646800"/>
            <a:ext cx="162134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http://getbootstrap.com/css/#grid</a:t>
            </a:r>
          </a:p>
        </p:txBody>
      </p:sp>
      <p:sp>
        <p:nvSpPr>
          <p:cNvPr id="437" name="Shape 471"/>
          <p:cNvSpPr txBox="1"/>
          <p:nvPr/>
        </p:nvSpPr>
        <p:spPr>
          <a:xfrm>
            <a:off x="2477742" y="-3795582"/>
            <a:ext cx="20605620" cy="19899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Stack the columns on mobile by making one full-width and the other half-width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class="col-xs-12 col-md-8"&gt;.col-xs-12 .col-md-8&lt;/div&gt;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start at 50% wide on mobile and bump up to 33.3% wide on desktop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 col-md-4"&gt;.col-xs-6 .col-md-4&lt;/div&gt;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 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sz="34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&lt;!-- Columns are always 50% wide, on mobile and desktop --&gt;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&lt;div class="row"&gt;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  &lt;div class="col-xs-6"&gt;.col-xs-6&lt;/div&gt;</a:t>
            </a:r>
          </a:p>
          <a:p>
            <a:pPr algn="l" defTabSz="457200">
              <a:lnSpc>
                <a:spcPts val="8600"/>
              </a:lnSpc>
              <a:defRPr sz="3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&lt;/div&gt;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84"/>
          <p:cNvSpPr txBox="1"/>
          <p:nvPr/>
        </p:nvSpPr>
        <p:spPr>
          <a:xfrm>
            <a:off x="6488414" y="201197"/>
            <a:ext cx="11407170" cy="162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希望的Web布局</a:t>
            </a:r>
          </a:p>
        </p:txBody>
      </p:sp>
      <p:sp>
        <p:nvSpPr>
          <p:cNvPr id="163" name="Shape 185"/>
          <p:cNvSpPr/>
          <p:nvPr/>
        </p:nvSpPr>
        <p:spPr>
          <a:xfrm>
            <a:off x="6682740" y="2181"/>
            <a:ext cx="11018521" cy="16678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164" name="Shape 186"/>
          <p:cNvSpPr txBox="1"/>
          <p:nvPr/>
        </p:nvSpPr>
        <p:spPr>
          <a:xfrm>
            <a:off x="665797" y="4780279"/>
            <a:ext cx="23052408" cy="5603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https://drafts.csswg.org/css-flexbox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CSS Grid Layout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https://drafts.csswg.org/css-grid</a:t>
            </a:r>
            <a:r>
              <a:t>)</a:t>
            </a:r>
          </a:p>
          <a:p>
            <a:pPr algn="l" defTabSz="914400"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</a:p>
          <a:p>
            <a:pPr marL="769326" indent="-769326" algn="l" defTabSz="914400">
              <a:buSzPct val="50000"/>
              <a:buBlip>
                <a:blip r:embed="rId2"/>
              </a:buBlip>
              <a:defRPr sz="6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Box Alignment (https://drafts.csswg.org/css-align)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73"/>
          <p:cNvSpPr/>
          <p:nvPr/>
        </p:nvSpPr>
        <p:spPr>
          <a:xfrm>
            <a:off x="8553" y="12318806"/>
            <a:ext cx="24358604" cy="1392588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0" name="Shape 474"/>
          <p:cNvSpPr txBox="1"/>
          <p:nvPr/>
        </p:nvSpPr>
        <p:spPr>
          <a:xfrm>
            <a:off x="7947492" y="12646800"/>
            <a:ext cx="16213456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BootStrap Grid: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http://getbootstrap.com/css/#grid</a:t>
            </a:r>
          </a:p>
        </p:txBody>
      </p:sp>
      <p:pic>
        <p:nvPicPr>
          <p:cNvPr id="44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0296" y="2858579"/>
            <a:ext cx="24484592" cy="7998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1A42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626" y="-4089"/>
            <a:ext cx="24451252" cy="945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79"/>
          <p:cNvSpPr txBox="1"/>
          <p:nvPr/>
        </p:nvSpPr>
        <p:spPr>
          <a:xfrm>
            <a:off x="11712726" y="12690841"/>
            <a:ext cx="116293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http://codepen.io/airen/full/bBLgOj/</a:t>
            </a:r>
          </a:p>
        </p:txBody>
      </p:sp>
      <p:pic>
        <p:nvPicPr>
          <p:cNvPr id="44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21" y="-6264"/>
            <a:ext cx="24392241" cy="124372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483"/>
          <p:cNvGrpSpPr/>
          <p:nvPr/>
        </p:nvGrpSpPr>
        <p:grpSpPr>
          <a:xfrm>
            <a:off x="-20274" y="1081911"/>
            <a:ext cx="24424549" cy="9996031"/>
            <a:chOff x="1" y="0"/>
            <a:chExt cx="24424547" cy="9996030"/>
          </a:xfrm>
        </p:grpSpPr>
        <p:sp>
          <p:nvSpPr>
            <p:cNvPr id="447" name="Shape 481"/>
            <p:cNvSpPr/>
            <p:nvPr/>
          </p:nvSpPr>
          <p:spPr>
            <a:xfrm>
              <a:off x="1" y="-1"/>
              <a:ext cx="24424549" cy="9996031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48" name="Shape 482"/>
            <p:cNvSpPr txBox="1"/>
            <p:nvPr/>
          </p:nvSpPr>
          <p:spPr>
            <a:xfrm>
              <a:off x="7850681" y="2169288"/>
              <a:ext cx="9503825" cy="4673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90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90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90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85"/>
          <p:cNvSpPr txBox="1"/>
          <p:nvPr/>
        </p:nvSpPr>
        <p:spPr>
          <a:xfrm>
            <a:off x="12214058" y="12716241"/>
            <a:ext cx="116935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http://codepen.io/airen/full/aBqpxd/</a:t>
            </a:r>
          </a:p>
        </p:txBody>
      </p:sp>
      <p:pic>
        <p:nvPicPr>
          <p:cNvPr id="4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994" y="-31750"/>
            <a:ext cx="24431988" cy="89858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5" name="Group 489"/>
          <p:cNvGrpSpPr/>
          <p:nvPr/>
        </p:nvGrpSpPr>
        <p:grpSpPr>
          <a:xfrm>
            <a:off x="-47988" y="1132277"/>
            <a:ext cx="24431989" cy="10318367"/>
            <a:chOff x="1" y="0"/>
            <a:chExt cx="24431987" cy="10318366"/>
          </a:xfrm>
        </p:grpSpPr>
        <p:sp>
          <p:nvSpPr>
            <p:cNvPr id="453" name="Shape 487"/>
            <p:cNvSpPr/>
            <p:nvPr/>
          </p:nvSpPr>
          <p:spPr>
            <a:xfrm>
              <a:off x="1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54" name="Shape 488"/>
            <p:cNvSpPr txBox="1"/>
            <p:nvPr/>
          </p:nvSpPr>
          <p:spPr>
            <a:xfrm>
              <a:off x="1616160" y="652400"/>
              <a:ext cx="20393561" cy="8197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grid-template-columns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repeat(12, [col] 1fr)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grid-template-rows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repeat(5, [row] auto)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t>;</a:t>
              </a:r>
            </a:p>
            <a:p>
              <a:pPr algn="l">
                <a:defRPr sz="64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5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418" y="-17573"/>
            <a:ext cx="24508836" cy="9693152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92"/>
          <p:cNvSpPr txBox="1"/>
          <p:nvPr/>
        </p:nvSpPr>
        <p:spPr>
          <a:xfrm>
            <a:off x="11852108" y="12614641"/>
            <a:ext cx="119602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http://codepen.io/airen/full/KNQaYE/</a:t>
            </a:r>
          </a:p>
        </p:txBody>
      </p:sp>
      <p:grpSp>
        <p:nvGrpSpPr>
          <p:cNvPr id="461" name="Group 495"/>
          <p:cNvGrpSpPr/>
          <p:nvPr/>
        </p:nvGrpSpPr>
        <p:grpSpPr>
          <a:xfrm>
            <a:off x="-23994" y="1157677"/>
            <a:ext cx="24431989" cy="10318367"/>
            <a:chOff x="0" y="0"/>
            <a:chExt cx="24431987" cy="10318366"/>
          </a:xfrm>
        </p:grpSpPr>
        <p:sp>
          <p:nvSpPr>
            <p:cNvPr id="459" name="Shape 493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0" name="Shape 494"/>
            <p:cNvSpPr txBox="1"/>
            <p:nvPr/>
          </p:nvSpPr>
          <p:spPr>
            <a:xfrm>
              <a:off x="1666959" y="208346"/>
              <a:ext cx="20393561" cy="9404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header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12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616" y="-62457"/>
            <a:ext cx="24435233" cy="10734355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Shape 498"/>
          <p:cNvSpPr txBox="1"/>
          <p:nvPr/>
        </p:nvSpPr>
        <p:spPr>
          <a:xfrm>
            <a:off x="11153926" y="12690841"/>
            <a:ext cx="1223899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http://codepen.io/airen/full/WoMRVL/</a:t>
            </a:r>
          </a:p>
        </p:txBody>
      </p:sp>
      <p:grpSp>
        <p:nvGrpSpPr>
          <p:cNvPr id="467" name="Group 501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65" name="Shape 499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66" name="Shape 500"/>
            <p:cNvSpPr txBox="1"/>
            <p:nvPr/>
          </p:nvSpPr>
          <p:spPr>
            <a:xfrm>
              <a:off x="1666959" y="208346"/>
              <a:ext cx="20393561" cy="9404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box1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63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box2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63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 sz="6400"/>
                <a:t>grid-column</a:t>
              </a:r>
              <a:r>
                <a:rPr sz="6400">
                  <a:solidFill>
                    <a:srgbClr val="9BE2FC"/>
                  </a:solidFill>
                </a:rPr>
                <a:t>:</a:t>
              </a:r>
              <a:r>
                <a:rPr sz="6400"/>
                <a:t> </a:t>
              </a:r>
              <a:r>
                <a:rPr sz="6400">
                  <a:solidFill>
                    <a:srgbClr val="E89272"/>
                  </a:solidFill>
                </a:rPr>
                <a:t>col 5 </a:t>
              </a:r>
              <a:r>
                <a:rPr sz="6400">
                  <a:solidFill>
                    <a:srgbClr val="9BE2FC"/>
                  </a:solidFill>
                </a:rPr>
                <a:t>/ </a:t>
              </a:r>
              <a:r>
                <a:rPr sz="6400">
                  <a:solidFill>
                    <a:srgbClr val="E89272"/>
                  </a:solidFill>
                </a:rPr>
                <a:t>span 4</a:t>
              </a:r>
              <a:r>
                <a:rPr sz="6400">
                  <a:solidFill>
                    <a:srgbClr val="9DE3FC"/>
                  </a:solidFill>
                </a:rPr>
                <a:t>;</a:t>
              </a:r>
              <a:endParaRPr sz="6400"/>
            </a:p>
            <a:p>
              <a:pPr algn="l">
                <a:defRPr sz="64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grid-row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row 2 </a:t>
              </a:r>
              <a:r>
                <a:rPr>
                  <a:solidFill>
                    <a:srgbClr val="9BE2FC"/>
                  </a:solidFill>
                </a:rPr>
                <a:t>/ </a:t>
              </a:r>
              <a:r>
                <a:rPr>
                  <a:solidFill>
                    <a:srgbClr val="E89272"/>
                  </a:solidFill>
                </a:rPr>
                <a:t>span 3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63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7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503"/>
          <p:cNvSpPr txBox="1"/>
          <p:nvPr/>
        </p:nvSpPr>
        <p:spPr>
          <a:xfrm>
            <a:off x="10758638" y="12919441"/>
            <a:ext cx="123183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http://codepen.io/airen/full/MbQpKW/</a:t>
            </a:r>
          </a:p>
        </p:txBody>
      </p:sp>
      <p:pic>
        <p:nvPicPr>
          <p:cNvPr id="47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9431" y="-51757"/>
            <a:ext cx="24462862" cy="12919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3" name="Group 507"/>
          <p:cNvGrpSpPr/>
          <p:nvPr/>
        </p:nvGrpSpPr>
        <p:grpSpPr>
          <a:xfrm>
            <a:off x="-192683" y="1148799"/>
            <a:ext cx="27156966" cy="11469205"/>
            <a:chOff x="0" y="0"/>
            <a:chExt cx="27156965" cy="11469203"/>
          </a:xfrm>
        </p:grpSpPr>
        <p:sp>
          <p:nvSpPr>
            <p:cNvPr id="471" name="Shape 505"/>
            <p:cNvSpPr/>
            <p:nvPr/>
          </p:nvSpPr>
          <p:spPr>
            <a:xfrm>
              <a:off x="-1" y="0"/>
              <a:ext cx="27156966" cy="11469205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72" name="Shape 506"/>
            <p:cNvSpPr txBox="1"/>
            <p:nvPr/>
          </p:nvSpPr>
          <p:spPr>
            <a:xfrm>
              <a:off x="542228" y="1630197"/>
              <a:ext cx="26072505" cy="7308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9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container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display</a:t>
              </a:r>
              <a:r>
                <a:rPr>
                  <a:solidFill>
                    <a:srgbClr val="9BE0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 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</a:t>
              </a:r>
              <a:r>
                <a:rPr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grid-template-columns</a:t>
              </a:r>
              <a:r>
                <a:rPr>
                  <a:solidFill>
                    <a:srgbClr val="9BE2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repeat(12, [col] 1fr)</a:t>
              </a:r>
              <a:r>
                <a:rPr>
                  <a:solidFill>
                    <a:srgbClr val="9DE3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;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grid-column-gap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1em</a:t>
              </a:r>
              <a:r>
                <a:rPr>
                  <a:solidFill>
                    <a:srgbClr val="9EE4FC"/>
                  </a:solidFill>
                </a:rPr>
                <a:t>;</a:t>
              </a:r>
              <a:endParaRPr>
                <a:solidFill>
                  <a:srgbClr val="9EE4FC"/>
                </a:solidFill>
              </a:endParaRPr>
            </a:p>
            <a:p>
              <a:pPr algn="l">
                <a:defRPr sz="4900">
                  <a:solidFill>
                    <a:srgbClr val="9EE4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grid-row-gap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F39C7A"/>
                  </a:solidFill>
                </a:rPr>
                <a:t>15px</a:t>
              </a:r>
              <a: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49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n+12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</a:t>
              </a:r>
              <a:r>
                <a:rPr>
                  <a:solidFill>
                    <a:srgbClr val="9EE4FC"/>
                  </a:solidFill>
                </a:rPr>
                <a:t>;}</a:t>
              </a:r>
              <a:r>
                <a:t> </a:t>
              </a:r>
            </a:p>
            <a:p>
              <a:pPr algn="l">
                <a:defRPr sz="49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[class*=“col”]</a:t>
              </a:r>
              <a:r>
                <a:rPr>
                  <a:solidFill>
                    <a:srgbClr val="9BE0FC"/>
                  </a:solidFill>
                </a:rPr>
                <a:t>:nth-of-type(</a:t>
              </a:r>
              <a:r>
                <a:rPr>
                  <a:solidFill>
                    <a:srgbClr val="E89272"/>
                  </a:solidFill>
                </a:rPr>
                <a:t>n+13</a:t>
              </a:r>
              <a:r>
                <a:rPr>
                  <a:solidFill>
                    <a:srgbClr val="9BE0FC"/>
                  </a:solidFill>
                </a:rPr>
                <a:t>):nth-of-type(-</a:t>
              </a:r>
              <a:r>
                <a:rPr>
                  <a:solidFill>
                    <a:srgbClr val="E89272"/>
                  </a:solidFill>
                </a:rPr>
                <a:t>n+18</a:t>
              </a:r>
              <a:r>
                <a:rPr>
                  <a:solidFill>
                    <a:srgbClr val="9BE0FC"/>
                  </a:solidFill>
                </a:rPr>
                <a:t>)</a:t>
              </a:r>
              <a:r>
                <a:rPr>
                  <a:solidFill>
                    <a:srgbClr val="9AE0FC"/>
                  </a:solidFill>
                </a:rPr>
                <a:t>{ </a:t>
              </a:r>
              <a:r>
                <a:t>grid-column: </a:t>
              </a:r>
              <a:r>
                <a:rPr>
                  <a:solidFill>
                    <a:srgbClr val="E89272"/>
                  </a:solidFill>
                </a:rPr>
                <a:t>span 2</a:t>
              </a:r>
              <a:r>
                <a:rPr>
                  <a:solidFill>
                    <a:srgbClr val="9EE4FC"/>
                  </a:solidFill>
                </a:rPr>
                <a:t>;}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509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76" name="Shape 510"/>
          <p:cNvSpPr txBox="1"/>
          <p:nvPr/>
        </p:nvSpPr>
        <p:spPr>
          <a:xfrm>
            <a:off x="567263" y="6074663"/>
            <a:ext cx="19553836" cy="2328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and Box Alignment Module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512"/>
          <p:cNvSpPr txBox="1"/>
          <p:nvPr/>
        </p:nvSpPr>
        <p:spPr>
          <a:xfrm>
            <a:off x="12089281" y="12589241"/>
            <a:ext cx="1199388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http://codepen.io/airen/full/PbQpmy/</a:t>
            </a:r>
          </a:p>
        </p:txBody>
      </p:sp>
      <p:pic>
        <p:nvPicPr>
          <p:cNvPr id="4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55" y="-10527"/>
            <a:ext cx="24413310" cy="118883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3" name="Group 517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80" name="Shape 514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1" name="Shape 515"/>
            <p:cNvSpPr txBox="1"/>
            <p:nvPr/>
          </p:nvSpPr>
          <p:spPr>
            <a:xfrm>
              <a:off x="1057358" y="405811"/>
              <a:ext cx="7728884" cy="7467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flex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min-width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1%</a:t>
              </a:r>
              <a:r>
                <a:rPr>
                  <a:solidFill>
                    <a:srgbClr val="9DE3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flex</a:t>
              </a:r>
              <a:r>
                <a:rPr>
                  <a:solidFill>
                    <a:srgbClr val="9DE3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F39C7A"/>
                  </a:solidFill>
                </a:rPr>
                <a:t>1 0 25%</a:t>
              </a:r>
              <a:r>
                <a:rPr>
                  <a:solidFill>
                    <a:srgbClr val="9EE4FC"/>
                  </a:solidFill>
                </a:rPr>
                <a:t>;</a:t>
              </a: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82" name="Shape 516"/>
            <p:cNvSpPr txBox="1"/>
            <p:nvPr/>
          </p:nvSpPr>
          <p:spPr>
            <a:xfrm>
              <a:off x="12514557" y="320482"/>
              <a:ext cx="10055098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center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flex-start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flex-end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519"/>
          <p:cNvSpPr txBox="1"/>
          <p:nvPr/>
        </p:nvSpPr>
        <p:spPr>
          <a:xfrm>
            <a:off x="12353758" y="12767041"/>
            <a:ext cx="1176972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http://codepen.io/airen/full/NbypvV/</a:t>
            </a:r>
          </a:p>
        </p:txBody>
      </p:sp>
      <p:pic>
        <p:nvPicPr>
          <p:cNvPr id="4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973" y="-18530"/>
            <a:ext cx="24423945" cy="110861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0" name="Group 524"/>
          <p:cNvGrpSpPr/>
          <p:nvPr/>
        </p:nvGrpSpPr>
        <p:grpSpPr>
          <a:xfrm>
            <a:off x="-23994" y="1119577"/>
            <a:ext cx="24431989" cy="10318367"/>
            <a:chOff x="0" y="0"/>
            <a:chExt cx="24431987" cy="10318366"/>
          </a:xfrm>
        </p:grpSpPr>
        <p:sp>
          <p:nvSpPr>
            <p:cNvPr id="487" name="Shape 521"/>
            <p:cNvSpPr/>
            <p:nvPr/>
          </p:nvSpPr>
          <p:spPr>
            <a:xfrm>
              <a:off x="0" y="-1"/>
              <a:ext cx="24431989" cy="10318367"/>
            </a:xfrm>
            <a:prstGeom prst="rect">
              <a:avLst/>
            </a:prstGeom>
            <a:solidFill>
              <a:srgbClr val="000000">
                <a:alpha val="7155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488" name="Shape 522"/>
            <p:cNvSpPr txBox="1"/>
            <p:nvPr/>
          </p:nvSpPr>
          <p:spPr>
            <a:xfrm>
              <a:off x="930358" y="530528"/>
              <a:ext cx="10685206" cy="525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display</a:t>
              </a:r>
              <a:r>
                <a:rPr>
                  <a:solidFill>
                    <a:srgbClr val="9BE2FC"/>
                  </a:solidFill>
                </a:rPr>
                <a:t>:</a:t>
              </a:r>
              <a:r>
                <a:t> </a:t>
              </a:r>
              <a:r>
                <a:rPr>
                  <a:solidFill>
                    <a:srgbClr val="E89272"/>
                  </a:solidFill>
                </a:rPr>
                <a:t>grid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9DE3FC"/>
                </a:solidFill>
              </a:endParaRPr>
            </a:p>
            <a:p>
              <a:pPr algn="l">
                <a:defRPr sz="5800"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</a:rPr>
                <a:t>grid-template-columns</a:t>
              </a:r>
              <a:r>
                <a:rPr>
                  <a:solidFill>
                    <a:srgbClr val="9BE2FC"/>
                  </a:solidFill>
                </a:rPr>
                <a:t>:</a:t>
              </a:r>
              <a:endParaRPr>
                <a:solidFill>
                  <a:srgbClr val="9BE2FC"/>
                </a:solidFill>
              </a:endParaRPr>
            </a:p>
            <a:p>
              <a:pPr algn="l">
                <a:defRPr sz="5800"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      </a:t>
              </a:r>
              <a:r>
                <a:rPr>
                  <a:solidFill>
                    <a:srgbClr val="E89272"/>
                  </a:solidFill>
                </a:rPr>
                <a:t>repeat(4, fr)</a:t>
              </a:r>
              <a:r>
                <a:rPr>
                  <a:solidFill>
                    <a:srgbClr val="9DE3FC"/>
                  </a:solidFill>
                </a:rPr>
                <a:t>;</a:t>
              </a:r>
              <a:endParaRPr>
                <a:solidFill>
                  <a:srgbClr val="FFFFFF"/>
                </a:solidFill>
              </a:endParaRPr>
            </a:p>
            <a:p>
              <a:pPr algn="l">
                <a:defRPr sz="5800">
                  <a:solidFill>
                    <a:srgbClr val="A0EA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  <p:sp>
          <p:nvSpPr>
            <p:cNvPr id="489" name="Shape 523"/>
            <p:cNvSpPr txBox="1"/>
            <p:nvPr/>
          </p:nvSpPr>
          <p:spPr>
            <a:xfrm>
              <a:off x="12514557" y="320482"/>
              <a:ext cx="10055098" cy="9677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2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center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3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start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  <a:p>
              <a:pPr algn="l">
                <a:defRPr sz="5800">
                  <a:solidFill>
                    <a:srgbClr val="9BE0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.</a:t>
              </a:r>
              <a:r>
                <a:rPr>
                  <a:solidFill>
                    <a:srgbClr val="F3C570"/>
                  </a:solidFill>
                </a:rPr>
                <a:t>wrapper li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:nth-child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(</a:t>
              </a:r>
              <a:r>
                <a:rPr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4</a:t>
              </a:r>
              <a:r>
                <a:rPr>
                  <a:solidFill>
                    <a:srgbClr val="E79272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)</a:t>
              </a:r>
              <a:r>
                <a:rPr>
                  <a:solidFill>
                    <a:srgbClr val="FFFFFF"/>
                  </a:solidFill>
                </a:rPr>
                <a:t> </a:t>
              </a:r>
              <a:r>
                <a:rPr>
                  <a:solidFill>
                    <a:srgbClr val="9AE0FC"/>
                  </a:solidFill>
                </a:rPr>
                <a:t>{</a:t>
              </a:r>
              <a:endParaRPr>
                <a:solidFill>
                  <a:srgbClr val="98DCFC"/>
                </a:solidFill>
              </a:endParaRPr>
            </a:p>
            <a:p>
              <a:pPr algn="l">
                <a:defRPr sz="5800">
                  <a:solidFill>
                    <a:srgbClr val="98DCFC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 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align-self</a:t>
              </a:r>
              <a:r>
                <a:rPr>
                  <a:solidFill>
                    <a:srgbClr val="9BE2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: </a:t>
              </a:r>
              <a:r>
                <a:rPr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 </a:t>
              </a:r>
              <a:r>
                <a:rPr>
                  <a:solidFill>
                    <a:srgbClr val="E89272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end</a:t>
              </a:r>
              <a:r>
                <a:rPr>
                  <a:solidFill>
                    <a:srgbClr val="9DE3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rPr>
                <a:t>;</a:t>
              </a:r>
              <a:endParaRPr>
                <a:solidFill>
                  <a:srgbClr val="9DE3FC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endParaRPr>
            </a:p>
            <a:p>
              <a:pPr algn="l">
                <a:defRPr sz="5800">
                  <a:solidFill>
                    <a:srgbClr val="9EE4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88"/>
          <p:cNvSpPr/>
          <p:nvPr/>
        </p:nvSpPr>
        <p:spPr>
          <a:xfrm>
            <a:off x="9280" y="4942482"/>
            <a:ext cx="304581" cy="3831036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67" name="Shape 189"/>
          <p:cNvSpPr txBox="1"/>
          <p:nvPr/>
        </p:nvSpPr>
        <p:spPr>
          <a:xfrm>
            <a:off x="559783" y="5537200"/>
            <a:ext cx="23395941" cy="264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0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CSS 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52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493" name="Shape 527"/>
          <p:cNvSpPr txBox="1"/>
          <p:nvPr/>
        </p:nvSpPr>
        <p:spPr>
          <a:xfrm>
            <a:off x="694264" y="6023863"/>
            <a:ext cx="19186145" cy="2328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Flexbox Layout Or Grid Layout?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3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529"/>
          <p:cNvSpPr txBox="1"/>
          <p:nvPr/>
        </p:nvSpPr>
        <p:spPr>
          <a:xfrm>
            <a:off x="2000377" y="5378911"/>
            <a:ext cx="20383245" cy="2567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952500" indent="-952500" algn="l" defTabSz="914400">
              <a:buSzPct val="50000"/>
              <a:buBlip>
                <a:blip r:embed="rId2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Flexbox Layout定义一个维度，行或者列</a:t>
            </a:r>
          </a:p>
          <a:p>
            <a:pPr marL="952500" indent="-952500" algn="l" defTabSz="914400">
              <a:buSzPct val="50000"/>
              <a:buBlip>
                <a:blip r:embed="rId2"/>
              </a:buBlip>
              <a:defRPr sz="7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Grid Layout定义两个维度，行和列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1D1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tuts-grid.jpg" descr="tuts-gri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815" y="-1863487"/>
            <a:ext cx="21282371" cy="14296749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Shape 533"/>
          <p:cNvSpPr txBox="1"/>
          <p:nvPr/>
        </p:nvSpPr>
        <p:spPr>
          <a:xfrm>
            <a:off x="18190952" y="12887691"/>
            <a:ext cx="577728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FFFFFF"/>
                </a:solidFill>
              </a:defRPr>
            </a:lvl1pPr>
          </a:lstStyle>
          <a:p>
            <a:pPr/>
            <a:r>
              <a:t>http://codepen.io/airen/full/qqxrxP/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36"/>
          <p:cNvSpPr/>
          <p:nvPr/>
        </p:nvSpPr>
        <p:spPr>
          <a:xfrm>
            <a:off x="-12119" y="5326924"/>
            <a:ext cx="263628" cy="3062153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501" name="Shape 537"/>
          <p:cNvSpPr txBox="1"/>
          <p:nvPr/>
        </p:nvSpPr>
        <p:spPr>
          <a:xfrm>
            <a:off x="821264" y="6100063"/>
            <a:ext cx="3254757" cy="2328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0600"/>
              </a:lnSpc>
              <a:spcBef>
                <a:spcPts val="1200"/>
              </a:spcBef>
              <a:defRPr sz="8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待续...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39"/>
          <p:cNvSpPr/>
          <p:nvPr/>
        </p:nvSpPr>
        <p:spPr>
          <a:xfrm>
            <a:off x="4274" y="764181"/>
            <a:ext cx="118452" cy="1570438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Weibei-TC-Bold"/>
                <a:ea typeface="Weibei-TC-Bold"/>
                <a:cs typeface="Weibei-TC-Bold"/>
                <a:sym typeface="Weibei-TC-Bold"/>
              </a:defRPr>
            </a:pPr>
          </a:p>
        </p:txBody>
      </p:sp>
      <p:sp>
        <p:nvSpPr>
          <p:cNvPr id="504" name="Shape 540"/>
          <p:cNvSpPr txBox="1"/>
          <p:nvPr/>
        </p:nvSpPr>
        <p:spPr>
          <a:xfrm>
            <a:off x="431058" y="1046162"/>
            <a:ext cx="3609975" cy="100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defTabSz="584200">
              <a:defRPr sz="68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相关资料</a:t>
            </a:r>
          </a:p>
        </p:txBody>
      </p:sp>
      <p:sp>
        <p:nvSpPr>
          <p:cNvPr id="505" name="Shape 541"/>
          <p:cNvSpPr txBox="1"/>
          <p:nvPr/>
        </p:nvSpPr>
        <p:spPr>
          <a:xfrm>
            <a:off x="313617" y="3134132"/>
            <a:ext cx="22653653" cy="9921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Grid规范: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https://www.w3.org/TR/css-grid-1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Box Alignment规范：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https://www.w3.org/TR/css-align-3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Flexbox规范: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https://www.w3.org/TR/css-flexbox-1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Flexbox教程: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http://www.w3cplus.com/blog/tags/157.html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Grid教程：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http://www.w3cplus.com/blog/tags/355.html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Grid案例：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 invalidUrl="" action="" tgtFrame="" tooltip="" history="1" highlightClick="0" endSnd="0"/>
              </a:rPr>
              <a:t>http://codepen.io/collection/XmZoNW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Github：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9" invalidUrl="" action="" tgtFrame="" tooltip="" history="1" highlightClick="0" endSnd="0"/>
              </a:rPr>
              <a:t>https://github.com/airen/grid-layout</a:t>
            </a:r>
          </a:p>
          <a:p>
            <a:pPr marL="732692" indent="-732692" algn="l" defTabSz="914400">
              <a:lnSpc>
                <a:spcPct val="120000"/>
              </a:lnSpc>
              <a:buSzPct val="50000"/>
              <a:buBlip>
                <a:blip r:embed="rId2"/>
              </a:buBlip>
              <a:defRPr sz="60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Grid更多资源：http://gridbyexample.com/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94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43"/>
          <p:cNvSpPr txBox="1"/>
          <p:nvPr/>
        </p:nvSpPr>
        <p:spPr>
          <a:xfrm>
            <a:off x="8258454" y="6019798"/>
            <a:ext cx="7867092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b="1" sz="10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28329" y="-220134"/>
            <a:ext cx="27658563" cy="14064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92"/>
          <p:cNvSpPr/>
          <p:nvPr/>
        </p:nvSpPr>
        <p:spPr>
          <a:xfrm>
            <a:off x="8553" y="12476926"/>
            <a:ext cx="24584802" cy="1270002"/>
          </a:xfrm>
          <a:prstGeom prst="rect">
            <a:avLst/>
          </a:prstGeom>
          <a:solidFill>
            <a:srgbClr val="5F327B"/>
          </a:solidFill>
          <a:ln w="25400">
            <a:solidFill>
              <a:srgbClr val="5F327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1" name="Shape 193"/>
          <p:cNvSpPr txBox="1"/>
          <p:nvPr/>
        </p:nvSpPr>
        <p:spPr>
          <a:xfrm>
            <a:off x="19522899" y="12743627"/>
            <a:ext cx="46221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</a:lstStyle>
          <a:p>
            <a:pPr/>
            <a:r>
              <a:t>http://960.gs/</a:t>
            </a:r>
          </a:p>
        </p:txBody>
      </p:sp>
      <p:pic>
        <p:nvPicPr>
          <p:cNvPr id="172" name="pasted-image.tiff" descr="pasted-image.tiff"/>
          <p:cNvPicPr>
            <a:picLocks noChangeAspect="1"/>
          </p:cNvPicPr>
          <p:nvPr/>
        </p:nvPicPr>
        <p:blipFill>
          <a:blip r:embed="rId3">
            <a:alphaModFix amt="45627"/>
            <a:extLst/>
          </a:blip>
          <a:stretch>
            <a:fillRect/>
          </a:stretch>
        </p:blipFill>
        <p:spPr>
          <a:xfrm>
            <a:off x="1727675" y="-5507922"/>
            <a:ext cx="21146557" cy="17974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74547" y="-79514"/>
            <a:ext cx="33300061" cy="1387502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97"/>
          <p:cNvSpPr/>
          <p:nvPr/>
        </p:nvSpPr>
        <p:spPr>
          <a:xfrm>
            <a:off x="8913489" y="5714562"/>
            <a:ext cx="8222389" cy="1108019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76" name="Shape 198"/>
          <p:cNvSpPr txBox="1"/>
          <p:nvPr/>
        </p:nvSpPr>
        <p:spPr>
          <a:xfrm>
            <a:off x="10038213" y="5763745"/>
            <a:ext cx="6074538" cy="1009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1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System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635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200"/>
          <p:cNvSpPr txBox="1"/>
          <p:nvPr/>
        </p:nvSpPr>
        <p:spPr>
          <a:xfrm>
            <a:off x="7100241" y="212858"/>
            <a:ext cx="10376028" cy="1625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Grid 计算公式</a:t>
            </a:r>
          </a:p>
        </p:txBody>
      </p:sp>
      <p:sp>
        <p:nvSpPr>
          <p:cNvPr id="179" name="Shape 201"/>
          <p:cNvSpPr/>
          <p:nvPr/>
        </p:nvSpPr>
        <p:spPr>
          <a:xfrm>
            <a:off x="7373370" y="2181"/>
            <a:ext cx="9829766" cy="178961"/>
          </a:xfrm>
          <a:prstGeom prst="rect">
            <a:avLst/>
          </a:prstGeom>
          <a:solidFill>
            <a:srgbClr val="FF401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56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84" name="Group 207"/>
          <p:cNvGrpSpPr/>
          <p:nvPr/>
        </p:nvGrpSpPr>
        <p:grpSpPr>
          <a:xfrm>
            <a:off x="4234056" y="1681770"/>
            <a:ext cx="15915889" cy="11734555"/>
            <a:chOff x="0" y="-1"/>
            <a:chExt cx="15915887" cy="11734553"/>
          </a:xfrm>
        </p:grpSpPr>
        <p:pic>
          <p:nvPicPr>
            <p:cNvPr id="180" name="image10.png" descr="image1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2"/>
              <a:ext cx="15915889" cy="11734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204"/>
            <p:cNvSpPr txBox="1"/>
            <p:nvPr/>
          </p:nvSpPr>
          <p:spPr>
            <a:xfrm>
              <a:off x="4278513" y="910768"/>
              <a:ext cx="5596877" cy="857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900">
                  <a:solidFill>
                    <a:srgbClr val="FCFCFC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pPr/>
              <a:r>
                <a:t>固定网格计算</a:t>
              </a:r>
            </a:p>
          </p:txBody>
        </p:sp>
        <p:sp>
          <p:nvSpPr>
            <p:cNvPr id="182" name="Shape 205"/>
            <p:cNvSpPr txBox="1"/>
            <p:nvPr/>
          </p:nvSpPr>
          <p:spPr>
            <a:xfrm>
              <a:off x="510003" y="2748263"/>
              <a:ext cx="14895881" cy="1860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 = (容器宽度 – (m * (mc – 1))) / mc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 = (scw * cs) + (m * (cs – 1))</a:t>
              </a:r>
            </a:p>
          </p:txBody>
        </p:sp>
        <p:sp>
          <p:nvSpPr>
            <p:cNvPr id="183" name="Shape 206"/>
            <p:cNvSpPr txBox="1"/>
            <p:nvPr/>
          </p:nvSpPr>
          <p:spPr>
            <a:xfrm>
              <a:off x="442476" y="5848768"/>
              <a:ext cx="11050979" cy="5022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scw：指的是单列宽度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m：指的是列间距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mc：最大列数（一般是12）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cw：列宽度</a:t>
              </a:r>
            </a:p>
            <a:p>
              <a:pPr algn="l">
                <a:defRPr sz="550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cs：列数(1~12)</a:t>
              </a:r>
            </a:p>
          </p:txBody>
        </p:sp>
      </p:grpSp>
      <p:grpSp>
        <p:nvGrpSpPr>
          <p:cNvPr id="187" name="Group 211"/>
          <p:cNvGrpSpPr/>
          <p:nvPr/>
        </p:nvGrpSpPr>
        <p:grpSpPr>
          <a:xfrm>
            <a:off x="6461954" y="2412380"/>
            <a:ext cx="10148421" cy="3886204"/>
            <a:chOff x="0" y="-1"/>
            <a:chExt cx="10148420" cy="3886202"/>
          </a:xfrm>
        </p:grpSpPr>
        <p:pic>
          <p:nvPicPr>
            <p:cNvPr id="185" name="image11.png" descr="image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2"/>
              <a:ext cx="10148421" cy="3886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210"/>
            <p:cNvSpPr txBox="1"/>
            <p:nvPr/>
          </p:nvSpPr>
          <p:spPr>
            <a:xfrm>
              <a:off x="437261" y="622299"/>
              <a:ext cx="6790691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网格容器总宽度 1180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网格间距m = 20</a:t>
              </a:r>
            </a:p>
            <a:p>
              <a:pPr algn="l">
                <a:defRPr>
                  <a:solidFill>
                    <a:srgbClr val="F9F9F9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pPr>
              <a:r>
                <a:t>网格列数mc = 12</a:t>
              </a:r>
            </a:p>
          </p:txBody>
        </p:sp>
      </p:grpSp>
      <p:sp>
        <p:nvSpPr>
          <p:cNvPr id="188" name="Shape 212"/>
          <p:cNvSpPr txBox="1"/>
          <p:nvPr/>
        </p:nvSpPr>
        <p:spPr>
          <a:xfrm>
            <a:off x="5884429" y="7067687"/>
            <a:ext cx="12615142" cy="348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(容器宽度 – (m * (mc – 1))) / mc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(1180 - (20 * (12 - 1))) / 12</a:t>
            </a:r>
          </a:p>
          <a:p>
            <a:pPr algn="l">
              <a:defRPr sz="47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scw = 80</a:t>
            </a:r>
          </a:p>
          <a:p>
            <a:pPr algn="l">
              <a:defRPr sz="53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pPr>
            <a:r>
              <a:t>cw = (scw * cs) + (m * (cs – 1))</a:t>
            </a:r>
          </a:p>
        </p:txBody>
      </p:sp>
      <p:grpSp>
        <p:nvGrpSpPr>
          <p:cNvPr id="191" name="Group 216"/>
          <p:cNvGrpSpPr/>
          <p:nvPr/>
        </p:nvGrpSpPr>
        <p:grpSpPr>
          <a:xfrm>
            <a:off x="581929" y="1863499"/>
            <a:ext cx="23187823" cy="11610488"/>
            <a:chOff x="0" y="0"/>
            <a:chExt cx="23187821" cy="11610486"/>
          </a:xfrm>
        </p:grpSpPr>
        <p:pic>
          <p:nvPicPr>
            <p:cNvPr id="189" name="image12.png" descr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-1"/>
              <a:ext cx="23187823" cy="116104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0" name="Shape 215"/>
            <p:cNvSpPr txBox="1"/>
            <p:nvPr/>
          </p:nvSpPr>
          <p:spPr>
            <a:xfrm>
              <a:off x="388467" y="337394"/>
              <a:ext cx="22780877" cy="1032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 =&gt; cw = (scw * cs) + (m * (cs – 1)) = 80 * 1 + 20 * (1 - 1) = 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2 =&gt; cw = (scw * cs) + (m * (cs – 1)) = 80 * 2 + 20 * (2 - 1) = 180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3 =&gt; cw = (scw * cs) + (m * (cs – 1)) = 80 * 3 + 20 * (3 - 1) = 280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4 =&gt; cw = (scw * cs) + (m * (cs – 1)) = 80 * 4 + 20 * (4 - 1) = 380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5 =&gt; cw = (scw * cs) + (m * (cs – 1)) = 80 * 5 + 20 * (5 - 1) = 480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6 =&gt; cw = (scw * cs) + (m * (cs – 1)) = 80 * 6 + 20 * (6 - 1) = 580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7 =&gt; cw = (scw * cs) + (m * (cs – 1)) = 80 * 7 + 20 * (7 - 1) = 680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8 =&gt; cw = (scw * cs) + (m * (cs – 1)) = 80 * 8 + 20 * (8 - 1) = 780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9 =&gt; cw = (scw * cs) + (m * (cs – 1)) = 80 * 9 + 20 * (9 - 1) = 880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10 =&gt; cw = (scw * cs) + (m * (cs – 1)) = 80 * 10 + 20 * (10 - 1) = 980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11 =&gt; cw = (scw * cs) + (m * (cs – 1)) = 80 * 11 + 20 * (11 - 1) = 1080</a:t>
              </a:r>
            </a:p>
            <a:p>
              <a:pPr algn="l">
                <a:defRPr sz="46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r>
                <a:t>cs = 12 =&gt; cw = (scw * cs) + (m * (cs – 1)) = 80 * 12 + 20 * (12 - 1) = 1180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2" dur="500" fill="hold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Class="exit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  <p:bldP build="whole" bldLvl="1" animBg="1" rev="0" advAuto="0" spid="187" grpId="2"/>
      <p:bldP build="whole" bldLvl="1" animBg="1" rev="0" advAuto="0" spid="188" grpId="3"/>
      <p:bldP build="whole" bldLvl="1" animBg="1" rev="0" advAuto="0" spid="187" grpId="4"/>
      <p:bldP build="whole" bldLvl="1" animBg="1" rev="0" advAuto="0" spid="188" grpId="5"/>
      <p:bldP build="whole" bldLvl="1" animBg="1" rev="0" advAuto="0" spid="191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